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6" r:id="rId2"/>
    <p:sldId id="278" r:id="rId3"/>
    <p:sldId id="279"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86" r:id="rId18"/>
    <p:sldId id="285" r:id="rId19"/>
    <p:sldId id="277"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1A5FA7-6039-4EF7-92D4-7EA1D2964F53}" type="datetimeFigureOut">
              <a:rPr lang="en-GB" smtClean="0"/>
              <a:t>15/07/2021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3BA124-39F8-4193-AFCE-8DFFF47C57D1}" type="slidenum">
              <a:rPr lang="en-GB" smtClean="0"/>
              <a:t>‹#›</a:t>
            </a:fld>
            <a:endParaRPr lang="en-GB"/>
          </a:p>
        </p:txBody>
      </p:sp>
    </p:spTree>
    <p:extLst>
      <p:ext uri="{BB962C8B-B14F-4D97-AF65-F5344CB8AC3E}">
        <p14:creationId xmlns:p14="http://schemas.microsoft.com/office/powerpoint/2010/main" val="459208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6049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766b0ba5fb_0_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766b0ba5fb_0_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g766b0ba5fb_0_2:notes"/>
          <p:cNvSpPr txBox="1">
            <a:spLocks noGrp="1"/>
          </p:cNvSpPr>
          <p:nvPr>
            <p:ph type="sldNum" idx="12"/>
          </p:nvPr>
        </p:nvSpPr>
        <p:spPr>
          <a:xfrm>
            <a:off x="3884612" y="8685212"/>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GB"/>
              <a:t>3</a:t>
            </a:fld>
            <a:endParaRPr sz="1400">
              <a:latin typeface="Arial"/>
              <a:ea typeface="Arial"/>
              <a:cs typeface="Arial"/>
              <a:sym typeface="Arial"/>
            </a:endParaRPr>
          </a:p>
        </p:txBody>
      </p:sp>
    </p:spTree>
    <p:extLst>
      <p:ext uri="{BB962C8B-B14F-4D97-AF65-F5344CB8AC3E}">
        <p14:creationId xmlns:p14="http://schemas.microsoft.com/office/powerpoint/2010/main" val="2737978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rgbClr val="0070C0"/>
            </a:gs>
            <a:gs pos="100000">
              <a:srgbClr val="002060"/>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7/15/2021</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1" y="685799"/>
            <a:ext cx="10393091" cy="2971801"/>
          </a:xfrm>
        </p:spPr>
        <p:txBody>
          <a:bodyPr>
            <a:normAutofit/>
          </a:bodyPr>
          <a:lstStyle/>
          <a:p>
            <a:r>
              <a:rPr lang="en-GB" b="1" dirty="0">
                <a:solidFill>
                  <a:srgbClr val="FFC000"/>
                </a:solidFill>
              </a:rPr>
              <a:t>CLAYPOLE CE Primary School</a:t>
            </a:r>
            <a:br>
              <a:rPr lang="en-GB" dirty="0">
                <a:solidFill>
                  <a:srgbClr val="FFC000"/>
                </a:solidFill>
              </a:rPr>
            </a:br>
            <a:r>
              <a:rPr lang="en-GB" dirty="0">
                <a:solidFill>
                  <a:srgbClr val="FFC000"/>
                </a:solidFill>
              </a:rPr>
              <a:t>Relationships AND Sex Education</a:t>
            </a:r>
          </a:p>
        </p:txBody>
      </p:sp>
      <p:sp>
        <p:nvSpPr>
          <p:cNvPr id="5" name="Subtitle 4"/>
          <p:cNvSpPr>
            <a:spLocks noGrp="1"/>
          </p:cNvSpPr>
          <p:nvPr>
            <p:ph type="subTitle" idx="1"/>
          </p:nvPr>
        </p:nvSpPr>
        <p:spPr/>
        <p:txBody>
          <a:bodyPr/>
          <a:lstStyle/>
          <a:p>
            <a:endParaRPr lang="en-GB"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009" y="4842455"/>
            <a:ext cx="1880077" cy="1880077"/>
          </a:xfrm>
          <a:prstGeom prst="rect">
            <a:avLst/>
          </a:prstGeom>
        </p:spPr>
      </p:pic>
    </p:spTree>
    <p:extLst>
      <p:ext uri="{BB962C8B-B14F-4D97-AF65-F5344CB8AC3E}">
        <p14:creationId xmlns:p14="http://schemas.microsoft.com/office/powerpoint/2010/main" val="23794781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body" idx="4294967295"/>
          </p:nvPr>
        </p:nvSpPr>
        <p:spPr>
          <a:xfrm>
            <a:off x="507866" y="1298516"/>
            <a:ext cx="9996371" cy="653142"/>
          </a:xfrm>
          <a:prstGeom prst="rect">
            <a:avLst/>
          </a:prstGeom>
          <a:noFill/>
          <a:ln>
            <a:noFill/>
          </a:ln>
        </p:spPr>
        <p:txBody>
          <a:bodyPr spcFirstLastPara="1" wrap="square" lIns="91425" tIns="45700" rIns="91425" bIns="45700" anchor="t" anchorCtr="0">
            <a:noAutofit/>
          </a:bodyPr>
          <a:lstStyle/>
          <a:p>
            <a:pPr marL="495300" indent="-342900" algn="just">
              <a:spcBef>
                <a:spcPts val="0"/>
              </a:spcBef>
              <a:spcAft>
                <a:spcPts val="0"/>
              </a:spcAft>
              <a:buClr>
                <a:schemeClr val="dk1"/>
              </a:buClr>
              <a:buSzPts val="2400"/>
            </a:pPr>
            <a:r>
              <a:rPr lang="en-GB" sz="2400" b="0" i="0" u="none" dirty="0">
                <a:solidFill>
                  <a:schemeClr val="dk1"/>
                </a:solidFill>
                <a:latin typeface="Arial"/>
                <a:ea typeface="Arial"/>
                <a:cs typeface="Arial"/>
                <a:sym typeface="Arial"/>
              </a:rPr>
              <a:t>20 years since the last review of the curriculum- the world (and how we interact with each other)  has changed</a:t>
            </a:r>
          </a:p>
          <a:p>
            <a:pPr marL="495300" indent="-342900" algn="just">
              <a:spcBef>
                <a:spcPts val="0"/>
              </a:spcBef>
              <a:spcAft>
                <a:spcPts val="0"/>
              </a:spcAft>
              <a:buClr>
                <a:schemeClr val="dk1"/>
              </a:buClr>
              <a:buSzPts val="2400"/>
            </a:pPr>
            <a:r>
              <a:rPr lang="en-GB" sz="2400" dirty="0">
                <a:solidFill>
                  <a:schemeClr val="dk1"/>
                </a:solidFill>
                <a:latin typeface="Arial"/>
                <a:ea typeface="Arial"/>
                <a:cs typeface="Arial"/>
                <a:sym typeface="Arial"/>
              </a:rPr>
              <a:t>New- Relationships Education in Primary Schools</a:t>
            </a:r>
          </a:p>
          <a:p>
            <a:pPr marL="495300" indent="-342900" algn="just">
              <a:spcBef>
                <a:spcPts val="0"/>
              </a:spcBef>
              <a:spcAft>
                <a:spcPts val="0"/>
              </a:spcAft>
              <a:buClr>
                <a:schemeClr val="dk1"/>
              </a:buClr>
              <a:buSzPts val="2400"/>
            </a:pPr>
            <a:r>
              <a:rPr lang="en-GB" sz="2400" b="0" i="0" u="none" dirty="0">
                <a:solidFill>
                  <a:schemeClr val="dk1"/>
                </a:solidFill>
                <a:latin typeface="Arial"/>
                <a:ea typeface="Arial"/>
                <a:cs typeface="Arial"/>
                <a:sym typeface="Arial"/>
              </a:rPr>
              <a:t>Previous recommendations for teaching Personal, Social, Health Education, are now part of the National Curriculum.</a:t>
            </a:r>
          </a:p>
          <a:p>
            <a:pPr marL="495300" indent="-342900" algn="just">
              <a:spcBef>
                <a:spcPts val="0"/>
              </a:spcBef>
              <a:spcAft>
                <a:spcPts val="0"/>
              </a:spcAft>
              <a:buClr>
                <a:schemeClr val="dk1"/>
              </a:buClr>
              <a:buSzPts val="2400"/>
            </a:pPr>
            <a:r>
              <a:rPr lang="en-GB" sz="2400" dirty="0">
                <a:solidFill>
                  <a:schemeClr val="dk1"/>
                </a:solidFill>
                <a:latin typeface="Arial"/>
                <a:ea typeface="Arial"/>
                <a:cs typeface="Arial"/>
                <a:sym typeface="Arial"/>
              </a:rPr>
              <a:t>Sex Education in Primary Schools remains optional, though in Year 5 &amp; 6 the science curriculum form part of what might be considered as sex education- puberty and reproduction. </a:t>
            </a:r>
            <a:endParaRPr sz="2400" b="0" i="0" u="none" dirty="0">
              <a:solidFill>
                <a:schemeClr val="dk1"/>
              </a:solidFill>
              <a:latin typeface="Arial"/>
              <a:ea typeface="Arial"/>
              <a:cs typeface="Arial"/>
              <a:sym typeface="Arial"/>
            </a:endParaRPr>
          </a:p>
          <a:p>
            <a:pPr marL="342900" lvl="0" indent="-190500" algn="just" rtl="0">
              <a:lnSpc>
                <a:spcPct val="100000"/>
              </a:lnSpc>
              <a:spcBef>
                <a:spcPts val="480"/>
              </a:spcBef>
              <a:spcAft>
                <a:spcPts val="0"/>
              </a:spcAft>
              <a:buClr>
                <a:schemeClr val="dk1"/>
              </a:buClr>
              <a:buSzPts val="2400"/>
              <a:buNone/>
            </a:pPr>
            <a:endParaRPr sz="2400" b="0" i="0" u="none" dirty="0">
              <a:solidFill>
                <a:schemeClr val="dk1"/>
              </a:solidFill>
              <a:latin typeface="Arial"/>
              <a:ea typeface="Arial"/>
              <a:cs typeface="Arial"/>
              <a:sym typeface="Arial"/>
            </a:endParaRPr>
          </a:p>
        </p:txBody>
      </p:sp>
      <p:sp>
        <p:nvSpPr>
          <p:cNvPr id="109" name="Google Shape;109;p19"/>
          <p:cNvSpPr txBox="1"/>
          <p:nvPr/>
        </p:nvSpPr>
        <p:spPr>
          <a:xfrm>
            <a:off x="507866" y="130629"/>
            <a:ext cx="10631400" cy="960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600" dirty="0">
                <a:latin typeface="Comic Sans MS"/>
                <a:ea typeface="Comic Sans MS"/>
                <a:cs typeface="Comic Sans MS"/>
                <a:sym typeface="Comic Sans MS"/>
              </a:rPr>
              <a:t>New Guidance</a:t>
            </a:r>
            <a:endParaRPr sz="3600" dirty="0">
              <a:latin typeface="Comic Sans MS"/>
              <a:ea typeface="Comic Sans MS"/>
              <a:cs typeface="Comic Sans MS"/>
              <a:sym typeface="Comic Sans MS"/>
            </a:endParaRPr>
          </a:p>
        </p:txBody>
      </p:sp>
      <p:sp>
        <p:nvSpPr>
          <p:cNvPr id="110" name="Google Shape;110;p19"/>
          <p:cNvSpPr txBox="1">
            <a:spLocks noGrp="1"/>
          </p:cNvSpPr>
          <p:nvPr>
            <p:ph type="sldNum" idx="12"/>
          </p:nvPr>
        </p:nvSpPr>
        <p:spPr>
          <a:xfrm>
            <a:off x="11364722" y="6260831"/>
            <a:ext cx="731700" cy="524700"/>
          </a:xfrm>
          <a:prstGeom prst="rect">
            <a:avLst/>
          </a:prstGeom>
        </p:spPr>
        <p:txBody>
          <a:bodyPr spcFirstLastPara="1" wrap="square" lIns="121900" tIns="121900" rIns="121900" bIns="121900" anchor="ctr" anchorCtr="0">
            <a:noAutofit/>
          </a:bodyPr>
          <a:lstStyle/>
          <a:p>
            <a:pPr marL="0" lvl="0" indent="0" algn="r" rtl="0">
              <a:spcBef>
                <a:spcPts val="0"/>
              </a:spcBef>
              <a:spcAft>
                <a:spcPts val="0"/>
              </a:spcAft>
              <a:buNone/>
            </a:pPr>
            <a:fld id="{00000000-1234-1234-1234-123412341234}" type="slidenum">
              <a:rPr lang="en-GB"/>
              <a:t>2</a:t>
            </a:fld>
            <a:endParaRPr/>
          </a:p>
        </p:txBody>
      </p:sp>
    </p:spTree>
    <p:extLst>
      <p:ext uri="{BB962C8B-B14F-4D97-AF65-F5344CB8AC3E}">
        <p14:creationId xmlns:p14="http://schemas.microsoft.com/office/powerpoint/2010/main" val="3819054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0"/>
          <p:cNvSpPr txBox="1">
            <a:spLocks noGrp="1"/>
          </p:cNvSpPr>
          <p:nvPr>
            <p:ph type="title"/>
          </p:nvPr>
        </p:nvSpPr>
        <p:spPr>
          <a:xfrm>
            <a:off x="131000" y="21800"/>
            <a:ext cx="11768700" cy="8037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b="1" dirty="0">
                <a:latin typeface="Comic Sans MS"/>
                <a:ea typeface="Comic Sans MS"/>
                <a:cs typeface="Comic Sans MS"/>
                <a:sym typeface="Comic Sans MS"/>
              </a:rPr>
              <a:t>Science Curriculum </a:t>
            </a:r>
            <a:endParaRPr b="1" dirty="0">
              <a:latin typeface="Comic Sans MS"/>
              <a:ea typeface="Comic Sans MS"/>
              <a:cs typeface="Comic Sans MS"/>
              <a:sym typeface="Comic Sans MS"/>
            </a:endParaRPr>
          </a:p>
        </p:txBody>
      </p:sp>
      <p:sp>
        <p:nvSpPr>
          <p:cNvPr id="117" name="Google Shape;117;p20"/>
          <p:cNvSpPr txBox="1">
            <a:spLocks noGrp="1"/>
          </p:cNvSpPr>
          <p:nvPr>
            <p:ph type="sldNum" idx="12"/>
          </p:nvPr>
        </p:nvSpPr>
        <p:spPr>
          <a:xfrm>
            <a:off x="11364722" y="6260831"/>
            <a:ext cx="731700" cy="524700"/>
          </a:xfrm>
          <a:prstGeom prst="rect">
            <a:avLst/>
          </a:prstGeom>
        </p:spPr>
        <p:txBody>
          <a:bodyPr spcFirstLastPara="1" wrap="square" lIns="121900" tIns="121900" rIns="121900" bIns="121900"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118" name="Google Shape;118;p20"/>
          <p:cNvSpPr txBox="1"/>
          <p:nvPr/>
        </p:nvSpPr>
        <p:spPr>
          <a:xfrm>
            <a:off x="131000" y="1080700"/>
            <a:ext cx="11768700" cy="5180100"/>
          </a:xfrm>
          <a:prstGeom prst="rect">
            <a:avLst/>
          </a:prstGeom>
          <a:noFill/>
          <a:ln>
            <a:noFill/>
          </a:ln>
        </p:spPr>
        <p:txBody>
          <a:bodyPr spcFirstLastPara="1" wrap="square" lIns="91425" tIns="91425" rIns="91425" bIns="91425" anchor="t" anchorCtr="0">
            <a:noAutofit/>
          </a:bodyPr>
          <a:lstStyle/>
          <a:p>
            <a:pPr lvl="0" algn="l" rtl="0">
              <a:spcBef>
                <a:spcPts val="0"/>
              </a:spcBef>
              <a:spcAft>
                <a:spcPts val="0"/>
              </a:spcAft>
              <a:buSzPts val="2400"/>
            </a:pPr>
            <a:r>
              <a:rPr lang="en-GB" sz="2400" dirty="0">
                <a:latin typeface="Comic Sans MS"/>
                <a:ea typeface="Comic Sans MS"/>
                <a:cs typeface="Comic Sans MS"/>
                <a:sym typeface="Comic Sans MS"/>
              </a:rPr>
              <a:t>As part of the Science curriculum we teach the following statutory objectives that build understanding about growth and reproduction: </a:t>
            </a:r>
            <a:endParaRPr sz="2400" dirty="0">
              <a:latin typeface="Comic Sans MS"/>
              <a:ea typeface="Comic Sans MS"/>
              <a:cs typeface="Comic Sans MS"/>
              <a:sym typeface="Comic Sans MS"/>
            </a:endParaRPr>
          </a:p>
          <a:p>
            <a:pPr marL="0" lvl="0" indent="0" algn="l" rtl="0">
              <a:spcBef>
                <a:spcPts val="0"/>
              </a:spcBef>
              <a:spcAft>
                <a:spcPts val="0"/>
              </a:spcAft>
              <a:buNone/>
            </a:pPr>
            <a:endParaRPr sz="2400" dirty="0">
              <a:solidFill>
                <a:schemeClr val="bg1"/>
              </a:solidFill>
              <a:latin typeface="Comic Sans MS"/>
              <a:ea typeface="Comic Sans MS"/>
              <a:cs typeface="Comic Sans MS"/>
              <a:sym typeface="Comic Sans MS"/>
            </a:endParaRPr>
          </a:p>
          <a:p>
            <a:pPr marL="0" lvl="0" indent="0" algn="l" rtl="0">
              <a:spcBef>
                <a:spcPts val="0"/>
              </a:spcBef>
              <a:spcAft>
                <a:spcPts val="0"/>
              </a:spcAft>
              <a:buNone/>
            </a:pPr>
            <a:r>
              <a:rPr lang="en-GB" sz="1800" b="1" dirty="0">
                <a:latin typeface="Comic Sans MS"/>
                <a:ea typeface="Comic Sans MS"/>
                <a:cs typeface="Comic Sans MS"/>
                <a:sym typeface="Comic Sans MS"/>
              </a:rPr>
              <a:t>Year One</a:t>
            </a:r>
            <a:r>
              <a:rPr lang="en-GB" sz="2400" dirty="0">
                <a:latin typeface="Comic Sans MS"/>
                <a:ea typeface="Comic Sans MS"/>
                <a:cs typeface="Comic Sans MS"/>
                <a:sym typeface="Comic Sans MS"/>
              </a:rPr>
              <a:t> </a:t>
            </a:r>
            <a:endParaRPr sz="2400" dirty="0">
              <a:latin typeface="Comic Sans MS"/>
              <a:ea typeface="Comic Sans MS"/>
              <a:cs typeface="Comic Sans MS"/>
              <a:sym typeface="Comic Sans MS"/>
            </a:endParaRPr>
          </a:p>
          <a:p>
            <a:pPr marL="0" lvl="0" indent="0" algn="l" rtl="0">
              <a:spcBef>
                <a:spcPts val="0"/>
              </a:spcBef>
              <a:spcAft>
                <a:spcPts val="0"/>
              </a:spcAft>
              <a:buNone/>
            </a:pPr>
            <a:r>
              <a:rPr lang="en-GB" sz="1800" dirty="0">
                <a:latin typeface="Comic Sans MS"/>
                <a:ea typeface="Comic Sans MS"/>
                <a:cs typeface="Comic Sans MS"/>
                <a:sym typeface="Comic Sans MS"/>
              </a:rPr>
              <a:t>Identify, name, draw and label the basic parts of the human body and say which part of the body is associated with each sense. </a:t>
            </a:r>
            <a:endParaRPr sz="1800" dirty="0">
              <a:latin typeface="Comic Sans MS"/>
              <a:ea typeface="Comic Sans MS"/>
              <a:cs typeface="Comic Sans MS"/>
              <a:sym typeface="Comic Sans MS"/>
            </a:endParaRPr>
          </a:p>
          <a:p>
            <a:pPr marL="0" lvl="0" indent="0" algn="l" rtl="0">
              <a:spcBef>
                <a:spcPts val="0"/>
              </a:spcBef>
              <a:spcAft>
                <a:spcPts val="0"/>
              </a:spcAft>
              <a:buNone/>
            </a:pPr>
            <a:endParaRPr sz="1800" dirty="0">
              <a:latin typeface="Comic Sans MS"/>
              <a:ea typeface="Comic Sans MS"/>
              <a:cs typeface="Comic Sans MS"/>
              <a:sym typeface="Comic Sans MS"/>
            </a:endParaRPr>
          </a:p>
          <a:p>
            <a:pPr marL="0" lvl="0" indent="0" algn="l" rtl="0">
              <a:spcBef>
                <a:spcPts val="0"/>
              </a:spcBef>
              <a:spcAft>
                <a:spcPts val="0"/>
              </a:spcAft>
              <a:buNone/>
            </a:pPr>
            <a:r>
              <a:rPr lang="en-GB" sz="1800" b="1" dirty="0">
                <a:latin typeface="Comic Sans MS"/>
                <a:ea typeface="Comic Sans MS"/>
                <a:cs typeface="Comic Sans MS"/>
                <a:sym typeface="Comic Sans MS"/>
              </a:rPr>
              <a:t>Year Two</a:t>
            </a:r>
            <a:r>
              <a:rPr lang="en-GB" sz="1800" dirty="0">
                <a:latin typeface="Comic Sans MS"/>
                <a:ea typeface="Comic Sans MS"/>
                <a:cs typeface="Comic Sans MS"/>
                <a:sym typeface="Comic Sans MS"/>
              </a:rPr>
              <a:t> </a:t>
            </a:r>
            <a:endParaRPr sz="1800" dirty="0">
              <a:latin typeface="Comic Sans MS"/>
              <a:ea typeface="Comic Sans MS"/>
              <a:cs typeface="Comic Sans MS"/>
              <a:sym typeface="Comic Sans MS"/>
            </a:endParaRPr>
          </a:p>
          <a:p>
            <a:pPr marL="0" lvl="0" indent="0" algn="l" rtl="0">
              <a:spcBef>
                <a:spcPts val="0"/>
              </a:spcBef>
              <a:spcAft>
                <a:spcPts val="0"/>
              </a:spcAft>
              <a:buNone/>
            </a:pPr>
            <a:r>
              <a:rPr lang="en-GB" sz="1800" dirty="0">
                <a:latin typeface="Comic Sans MS"/>
                <a:ea typeface="Comic Sans MS"/>
                <a:cs typeface="Comic Sans MS"/>
                <a:sym typeface="Comic Sans MS"/>
              </a:rPr>
              <a:t>Notice that animals, including humans, have offspring which grow into adults they should not be expected to understand how reproduction occurs.</a:t>
            </a:r>
            <a:endParaRPr sz="1800" dirty="0">
              <a:latin typeface="Comic Sans MS"/>
              <a:ea typeface="Comic Sans MS"/>
              <a:cs typeface="Comic Sans MS"/>
              <a:sym typeface="Comic Sans MS"/>
            </a:endParaRPr>
          </a:p>
          <a:p>
            <a:pPr marL="0" lvl="0" indent="0" algn="l" rtl="0">
              <a:spcBef>
                <a:spcPts val="0"/>
              </a:spcBef>
              <a:spcAft>
                <a:spcPts val="0"/>
              </a:spcAft>
              <a:buNone/>
            </a:pPr>
            <a:endParaRPr sz="1800" dirty="0">
              <a:latin typeface="Comic Sans MS"/>
              <a:ea typeface="Comic Sans MS"/>
              <a:cs typeface="Comic Sans MS"/>
              <a:sym typeface="Comic Sans MS"/>
            </a:endParaRPr>
          </a:p>
          <a:p>
            <a:pPr marL="0" lvl="0" indent="0" algn="l" rtl="0">
              <a:spcBef>
                <a:spcPts val="0"/>
              </a:spcBef>
              <a:spcAft>
                <a:spcPts val="0"/>
              </a:spcAft>
              <a:buNone/>
            </a:pPr>
            <a:r>
              <a:rPr lang="en-GB" sz="1800" b="1" dirty="0">
                <a:latin typeface="Comic Sans MS"/>
                <a:ea typeface="Comic Sans MS"/>
                <a:cs typeface="Comic Sans MS"/>
                <a:sym typeface="Comic Sans MS"/>
              </a:rPr>
              <a:t>Year Five and Year Six</a:t>
            </a:r>
            <a:endParaRPr sz="1800" b="1" dirty="0">
              <a:latin typeface="Comic Sans MS"/>
              <a:ea typeface="Comic Sans MS"/>
              <a:cs typeface="Comic Sans MS"/>
              <a:sym typeface="Comic Sans MS"/>
            </a:endParaRPr>
          </a:p>
          <a:p>
            <a:pPr marL="0" lvl="0" indent="0" algn="l" rtl="0">
              <a:spcBef>
                <a:spcPts val="0"/>
              </a:spcBef>
              <a:spcAft>
                <a:spcPts val="0"/>
              </a:spcAft>
              <a:buNone/>
            </a:pPr>
            <a:r>
              <a:rPr lang="en-GB" sz="1800" dirty="0">
                <a:latin typeface="Comic Sans MS"/>
                <a:ea typeface="Comic Sans MS"/>
                <a:cs typeface="Comic Sans MS"/>
                <a:sym typeface="Comic Sans MS"/>
              </a:rPr>
              <a:t>Describe the life process of reproduction in some plants and animals. They should learn about the changes experienced in puberty</a:t>
            </a:r>
            <a:endParaRPr sz="1800" dirty="0">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latin typeface="Comic Sans MS"/>
              <a:ea typeface="Comic Sans MS"/>
              <a:cs typeface="Comic Sans MS"/>
              <a:sym typeface="Comic Sans MS"/>
            </a:endParaRPr>
          </a:p>
        </p:txBody>
      </p:sp>
    </p:spTree>
    <p:extLst>
      <p:ext uri="{BB962C8B-B14F-4D97-AF65-F5344CB8AC3E}">
        <p14:creationId xmlns:p14="http://schemas.microsoft.com/office/powerpoint/2010/main" val="887059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6478" y="1748700"/>
            <a:ext cx="1376520" cy="830997"/>
          </a:xfrm>
          <a:prstGeom prst="rect">
            <a:avLst/>
          </a:prstGeom>
          <a:solidFill>
            <a:schemeClr val="accent1"/>
          </a:solidFill>
        </p:spPr>
        <p:txBody>
          <a:bodyPr wrap="square" rtlCol="0">
            <a:spAutoFit/>
          </a:bodyPr>
          <a:lstStyle/>
          <a:p>
            <a:r>
              <a:rPr lang="en-GB" sz="2400" dirty="0"/>
              <a:t>Mobile</a:t>
            </a:r>
            <a:r>
              <a:rPr lang="en-GB" dirty="0"/>
              <a:t> </a:t>
            </a:r>
            <a:r>
              <a:rPr lang="en-GB" sz="2400" dirty="0"/>
              <a:t>phones</a:t>
            </a:r>
          </a:p>
        </p:txBody>
      </p:sp>
      <p:sp>
        <p:nvSpPr>
          <p:cNvPr id="5" name="TextBox 4"/>
          <p:cNvSpPr txBox="1"/>
          <p:nvPr/>
        </p:nvSpPr>
        <p:spPr>
          <a:xfrm>
            <a:off x="6563222" y="1517867"/>
            <a:ext cx="1039091" cy="461665"/>
          </a:xfrm>
          <a:prstGeom prst="rect">
            <a:avLst/>
          </a:prstGeom>
          <a:solidFill>
            <a:schemeClr val="accent1"/>
          </a:solidFill>
        </p:spPr>
        <p:txBody>
          <a:bodyPr wrap="square" rtlCol="0">
            <a:spAutoFit/>
          </a:bodyPr>
          <a:lstStyle/>
          <a:p>
            <a:pPr algn="ctr"/>
            <a:r>
              <a:rPr lang="en-GB" sz="2400" dirty="0"/>
              <a:t>TV</a:t>
            </a:r>
          </a:p>
        </p:txBody>
      </p:sp>
      <p:sp>
        <p:nvSpPr>
          <p:cNvPr id="6" name="TextBox 5"/>
          <p:cNvSpPr txBox="1"/>
          <p:nvPr/>
        </p:nvSpPr>
        <p:spPr>
          <a:xfrm>
            <a:off x="10014066" y="1517867"/>
            <a:ext cx="1319094" cy="461665"/>
          </a:xfrm>
          <a:prstGeom prst="rect">
            <a:avLst/>
          </a:prstGeom>
          <a:solidFill>
            <a:schemeClr val="accent1"/>
          </a:solidFill>
        </p:spPr>
        <p:txBody>
          <a:bodyPr wrap="square" rtlCol="0">
            <a:spAutoFit/>
          </a:bodyPr>
          <a:lstStyle/>
          <a:p>
            <a:r>
              <a:rPr lang="en-GB" sz="2400" dirty="0"/>
              <a:t>Internet</a:t>
            </a:r>
          </a:p>
        </p:txBody>
      </p:sp>
      <p:sp>
        <p:nvSpPr>
          <p:cNvPr id="7" name="TextBox 6"/>
          <p:cNvSpPr txBox="1"/>
          <p:nvPr/>
        </p:nvSpPr>
        <p:spPr>
          <a:xfrm>
            <a:off x="1021065" y="3835770"/>
            <a:ext cx="1271933" cy="461665"/>
          </a:xfrm>
          <a:prstGeom prst="rect">
            <a:avLst/>
          </a:prstGeom>
          <a:solidFill>
            <a:schemeClr val="accent1"/>
          </a:solidFill>
        </p:spPr>
        <p:txBody>
          <a:bodyPr wrap="square" rtlCol="0">
            <a:spAutoFit/>
          </a:bodyPr>
          <a:lstStyle/>
          <a:p>
            <a:r>
              <a:rPr lang="en-GB" sz="2400" dirty="0"/>
              <a:t>School</a:t>
            </a:r>
          </a:p>
        </p:txBody>
      </p:sp>
      <p:sp>
        <p:nvSpPr>
          <p:cNvPr id="8" name="TextBox 7"/>
          <p:cNvSpPr txBox="1"/>
          <p:nvPr/>
        </p:nvSpPr>
        <p:spPr>
          <a:xfrm>
            <a:off x="7287793" y="4230822"/>
            <a:ext cx="1416585" cy="1200329"/>
          </a:xfrm>
          <a:prstGeom prst="rect">
            <a:avLst/>
          </a:prstGeom>
          <a:solidFill>
            <a:schemeClr val="accent1"/>
          </a:solidFill>
        </p:spPr>
        <p:txBody>
          <a:bodyPr wrap="square" rtlCol="0">
            <a:spAutoFit/>
          </a:bodyPr>
          <a:lstStyle/>
          <a:p>
            <a:r>
              <a:rPr lang="en-GB" sz="2400" dirty="0"/>
              <a:t>Friends &amp; Older Siblings</a:t>
            </a:r>
          </a:p>
        </p:txBody>
      </p:sp>
      <p:sp>
        <p:nvSpPr>
          <p:cNvPr id="9" name="TextBox 8"/>
          <p:cNvSpPr txBox="1"/>
          <p:nvPr/>
        </p:nvSpPr>
        <p:spPr>
          <a:xfrm>
            <a:off x="1657031" y="5822654"/>
            <a:ext cx="1831189" cy="830997"/>
          </a:xfrm>
          <a:prstGeom prst="rect">
            <a:avLst/>
          </a:prstGeom>
          <a:solidFill>
            <a:schemeClr val="accent1"/>
          </a:solidFill>
        </p:spPr>
        <p:txBody>
          <a:bodyPr wrap="square" rtlCol="0">
            <a:spAutoFit/>
          </a:bodyPr>
          <a:lstStyle/>
          <a:p>
            <a:pPr algn="ctr"/>
            <a:r>
              <a:rPr lang="en-GB" sz="2400" dirty="0"/>
              <a:t>Parents &amp; Carers</a:t>
            </a:r>
          </a:p>
        </p:txBody>
      </p:sp>
      <p:sp>
        <p:nvSpPr>
          <p:cNvPr id="10" name="TextBox 9"/>
          <p:cNvSpPr txBox="1"/>
          <p:nvPr/>
        </p:nvSpPr>
        <p:spPr>
          <a:xfrm>
            <a:off x="200297" y="211690"/>
            <a:ext cx="11991703" cy="1077218"/>
          </a:xfrm>
          <a:prstGeom prst="rect">
            <a:avLst/>
          </a:prstGeom>
          <a:noFill/>
        </p:spPr>
        <p:txBody>
          <a:bodyPr wrap="square" rtlCol="0">
            <a:spAutoFit/>
          </a:bodyPr>
          <a:lstStyle/>
          <a:p>
            <a:r>
              <a:rPr lang="en-GB" sz="3200" b="1" dirty="0"/>
              <a:t>Where and how did you learn about sex and relationships?</a:t>
            </a:r>
          </a:p>
          <a:p>
            <a:r>
              <a:rPr lang="en-GB" sz="3200" b="1" dirty="0"/>
              <a:t>For young people, their learning comes from… </a:t>
            </a:r>
          </a:p>
        </p:txBody>
      </p:sp>
      <p:pic>
        <p:nvPicPr>
          <p:cNvPr id="11" name="Picture 10"/>
          <p:cNvPicPr>
            <a:picLocks noChangeAspect="1"/>
          </p:cNvPicPr>
          <p:nvPr/>
        </p:nvPicPr>
        <p:blipFill rotWithShape="1">
          <a:blip r:embed="rId2"/>
          <a:srcRect b="13054"/>
          <a:stretch/>
        </p:blipFill>
        <p:spPr>
          <a:xfrm>
            <a:off x="5849279" y="1979532"/>
            <a:ext cx="2466975" cy="1606631"/>
          </a:xfrm>
          <a:prstGeom prst="rect">
            <a:avLst/>
          </a:prstGeom>
        </p:spPr>
      </p:pic>
      <p:pic>
        <p:nvPicPr>
          <p:cNvPr id="13" name="Picture 12"/>
          <p:cNvPicPr>
            <a:picLocks noChangeAspect="1"/>
          </p:cNvPicPr>
          <p:nvPr/>
        </p:nvPicPr>
        <p:blipFill rotWithShape="1">
          <a:blip r:embed="rId3"/>
          <a:srcRect b="14063"/>
          <a:stretch/>
        </p:blipFill>
        <p:spPr>
          <a:xfrm>
            <a:off x="9425838" y="1979532"/>
            <a:ext cx="2495550" cy="1571625"/>
          </a:xfrm>
          <a:prstGeom prst="rect">
            <a:avLst/>
          </a:prstGeom>
        </p:spPr>
      </p:pic>
      <p:pic>
        <p:nvPicPr>
          <p:cNvPr id="14" name="Picture 13"/>
          <p:cNvPicPr>
            <a:picLocks noChangeAspect="1"/>
          </p:cNvPicPr>
          <p:nvPr/>
        </p:nvPicPr>
        <p:blipFill>
          <a:blip r:embed="rId4"/>
          <a:stretch>
            <a:fillRect/>
          </a:stretch>
        </p:blipFill>
        <p:spPr>
          <a:xfrm>
            <a:off x="3488220" y="5051129"/>
            <a:ext cx="2952750" cy="1543050"/>
          </a:xfrm>
          <a:prstGeom prst="rect">
            <a:avLst/>
          </a:prstGeom>
        </p:spPr>
      </p:pic>
      <p:pic>
        <p:nvPicPr>
          <p:cNvPr id="15" name="Picture 14"/>
          <p:cNvPicPr>
            <a:picLocks noChangeAspect="1"/>
          </p:cNvPicPr>
          <p:nvPr/>
        </p:nvPicPr>
        <p:blipFill>
          <a:blip r:embed="rId5"/>
          <a:stretch>
            <a:fillRect/>
          </a:stretch>
        </p:blipFill>
        <p:spPr>
          <a:xfrm>
            <a:off x="8704378" y="4495077"/>
            <a:ext cx="2619375" cy="1743075"/>
          </a:xfrm>
          <a:prstGeom prst="rect">
            <a:avLst/>
          </a:prstGeom>
        </p:spPr>
      </p:pic>
      <p:pic>
        <p:nvPicPr>
          <p:cNvPr id="17" name="Picture 16"/>
          <p:cNvPicPr>
            <a:picLocks noChangeAspect="1"/>
          </p:cNvPicPr>
          <p:nvPr/>
        </p:nvPicPr>
        <p:blipFill>
          <a:blip r:embed="rId6"/>
          <a:stretch>
            <a:fillRect/>
          </a:stretch>
        </p:blipFill>
        <p:spPr>
          <a:xfrm>
            <a:off x="2292998" y="1633883"/>
            <a:ext cx="2857500" cy="1600200"/>
          </a:xfrm>
          <a:prstGeom prst="rect">
            <a:avLst/>
          </a:prstGeom>
        </p:spPr>
      </p:pic>
      <p:pic>
        <p:nvPicPr>
          <p:cNvPr id="18" name="Picture 17"/>
          <p:cNvPicPr>
            <a:picLocks noChangeAspect="1"/>
          </p:cNvPicPr>
          <p:nvPr/>
        </p:nvPicPr>
        <p:blipFill>
          <a:blip r:embed="rId7"/>
          <a:stretch>
            <a:fillRect/>
          </a:stretch>
        </p:blipFill>
        <p:spPr>
          <a:xfrm>
            <a:off x="2183295" y="3343832"/>
            <a:ext cx="2781300" cy="1647825"/>
          </a:xfrm>
          <a:prstGeom prst="rect">
            <a:avLst/>
          </a:prstGeom>
        </p:spPr>
      </p:pic>
    </p:spTree>
    <p:extLst>
      <p:ext uri="{BB962C8B-B14F-4D97-AF65-F5344CB8AC3E}">
        <p14:creationId xmlns:p14="http://schemas.microsoft.com/office/powerpoint/2010/main" val="3875670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8663" y="714375"/>
            <a:ext cx="10758487" cy="5786199"/>
          </a:xfrm>
          <a:prstGeom prst="rect">
            <a:avLst/>
          </a:prstGeom>
          <a:noFill/>
        </p:spPr>
        <p:txBody>
          <a:bodyPr wrap="square" rtlCol="0">
            <a:spAutoFit/>
          </a:bodyPr>
          <a:lstStyle/>
          <a:p>
            <a:pPr algn="ctr"/>
            <a:r>
              <a:rPr lang="en-GB" sz="3600" b="1" dirty="0"/>
              <a:t>Why is Relationships and </a:t>
            </a:r>
          </a:p>
          <a:p>
            <a:pPr algn="ctr"/>
            <a:r>
              <a:rPr lang="en-GB" sz="3600" b="1" dirty="0"/>
              <a:t>Sex Education important? </a:t>
            </a:r>
          </a:p>
          <a:p>
            <a:endParaRPr lang="en-GB" dirty="0"/>
          </a:p>
          <a:p>
            <a:pPr marL="1200150" lvl="2" indent="-285750">
              <a:buFont typeface="Arial" panose="020B0604020202020204" pitchFamily="34" charset="0"/>
              <a:buChar char="•"/>
            </a:pPr>
            <a:r>
              <a:rPr lang="en-GB" sz="2800" dirty="0"/>
              <a:t>Entitlement</a:t>
            </a:r>
          </a:p>
          <a:p>
            <a:pPr marL="1200150" lvl="2" indent="-285750">
              <a:buFont typeface="Arial" panose="020B0604020202020204" pitchFamily="34" charset="0"/>
              <a:buChar char="•"/>
            </a:pPr>
            <a:r>
              <a:rPr lang="en-GB" sz="2800" dirty="0"/>
              <a:t>Puberty is starting earlier- for some children by age 9</a:t>
            </a:r>
          </a:p>
          <a:p>
            <a:pPr marL="1200150" lvl="2" indent="-285750">
              <a:buFont typeface="Arial" panose="020B0604020202020204" pitchFamily="34" charset="0"/>
              <a:buChar char="•"/>
            </a:pPr>
            <a:r>
              <a:rPr lang="en-GB" sz="2800" dirty="0"/>
              <a:t>Unwanted conceptions</a:t>
            </a:r>
          </a:p>
          <a:p>
            <a:pPr marL="1200150" lvl="2" indent="-285750">
              <a:buFont typeface="Arial" panose="020B0604020202020204" pitchFamily="34" charset="0"/>
              <a:buChar char="•"/>
            </a:pPr>
            <a:r>
              <a:rPr lang="en-GB" sz="2800" dirty="0"/>
              <a:t>Sexually transmitted infections</a:t>
            </a:r>
          </a:p>
          <a:p>
            <a:pPr marL="1200150" lvl="2" indent="-285750">
              <a:buFont typeface="Arial" panose="020B0604020202020204" pitchFamily="34" charset="0"/>
              <a:buChar char="•"/>
            </a:pPr>
            <a:r>
              <a:rPr lang="en-GB" sz="2800" dirty="0"/>
              <a:t>Safeguarding:</a:t>
            </a:r>
          </a:p>
          <a:p>
            <a:pPr marL="1657350" lvl="3" indent="-285750">
              <a:buFont typeface="Arial" panose="020B0604020202020204" pitchFamily="34" charset="0"/>
              <a:buChar char="•"/>
            </a:pPr>
            <a:r>
              <a:rPr lang="en-GB" sz="2800" dirty="0"/>
              <a:t>Grooming</a:t>
            </a:r>
          </a:p>
          <a:p>
            <a:pPr marL="1657350" lvl="3" indent="-285750">
              <a:buFont typeface="Arial" panose="020B0604020202020204" pitchFamily="34" charset="0"/>
              <a:buChar char="•"/>
            </a:pPr>
            <a:r>
              <a:rPr lang="en-GB" sz="2800" dirty="0"/>
              <a:t>Child Sexual Exploitation</a:t>
            </a:r>
          </a:p>
          <a:p>
            <a:pPr marL="1657350" lvl="3" indent="-285750">
              <a:buFont typeface="Arial" panose="020B0604020202020204" pitchFamily="34" charset="0"/>
              <a:buChar char="•"/>
            </a:pPr>
            <a:r>
              <a:rPr lang="en-GB" sz="2800" dirty="0"/>
              <a:t>Abuse</a:t>
            </a:r>
          </a:p>
          <a:p>
            <a:pPr marL="1657350" lvl="3" indent="-285750">
              <a:buFont typeface="Arial" panose="020B0604020202020204" pitchFamily="34" charset="0"/>
              <a:buChar char="•"/>
            </a:pPr>
            <a:r>
              <a:rPr lang="en-GB" sz="2800" dirty="0"/>
              <a:t>Sexting</a:t>
            </a:r>
          </a:p>
          <a:p>
            <a:pPr marL="1657350" lvl="3" indent="-285750">
              <a:buFont typeface="Arial" panose="020B0604020202020204" pitchFamily="34" charset="0"/>
              <a:buChar char="•"/>
            </a:pPr>
            <a:r>
              <a:rPr lang="en-GB" sz="2800" dirty="0"/>
              <a:t>Online pornography</a:t>
            </a:r>
          </a:p>
        </p:txBody>
      </p:sp>
    </p:spTree>
    <p:extLst>
      <p:ext uri="{BB962C8B-B14F-4D97-AF65-F5344CB8AC3E}">
        <p14:creationId xmlns:p14="http://schemas.microsoft.com/office/powerpoint/2010/main" val="1293192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4301" y="457200"/>
            <a:ext cx="11815762" cy="6186309"/>
          </a:xfrm>
          <a:prstGeom prst="rect">
            <a:avLst/>
          </a:prstGeom>
          <a:noFill/>
        </p:spPr>
        <p:txBody>
          <a:bodyPr wrap="square" rtlCol="0">
            <a:spAutoFit/>
          </a:bodyPr>
          <a:lstStyle/>
          <a:p>
            <a:pPr algn="ctr"/>
            <a:r>
              <a:rPr lang="en-GB" sz="3600" b="1" dirty="0"/>
              <a:t>What is effective </a:t>
            </a:r>
          </a:p>
          <a:p>
            <a:pPr algn="ctr"/>
            <a:r>
              <a:rPr lang="en-GB" sz="3600" b="1" dirty="0"/>
              <a:t>Relationships &amp;Sex Education (SRE)?</a:t>
            </a:r>
          </a:p>
          <a:p>
            <a:endParaRPr lang="en-GB" dirty="0"/>
          </a:p>
          <a:p>
            <a:pPr marL="1200150" lvl="2" indent="-285750">
              <a:buFont typeface="Arial" panose="020B0604020202020204" pitchFamily="34" charset="0"/>
              <a:buChar char="•"/>
            </a:pPr>
            <a:r>
              <a:rPr lang="en-GB" sz="3200" dirty="0"/>
              <a:t>Age appropriate</a:t>
            </a:r>
          </a:p>
          <a:p>
            <a:pPr marL="1200150" lvl="2" indent="-285750">
              <a:buFont typeface="Arial" panose="020B0604020202020204" pitchFamily="34" charset="0"/>
              <a:buChar char="•"/>
            </a:pPr>
            <a:r>
              <a:rPr lang="en-GB" sz="3200" dirty="0"/>
              <a:t>Based on needs of pupil (see later slides)</a:t>
            </a:r>
          </a:p>
          <a:p>
            <a:pPr marL="1200150" lvl="2" indent="-285750">
              <a:buFont typeface="Arial" panose="020B0604020202020204" pitchFamily="34" charset="0"/>
              <a:buChar char="•"/>
            </a:pPr>
            <a:r>
              <a:rPr lang="en-GB" sz="3200" dirty="0"/>
              <a:t>Progressive</a:t>
            </a:r>
          </a:p>
          <a:p>
            <a:pPr marL="1200150" lvl="2" indent="-285750">
              <a:buFont typeface="Arial" panose="020B0604020202020204" pitchFamily="34" charset="0"/>
              <a:buChar char="•"/>
            </a:pPr>
            <a:r>
              <a:rPr lang="en-GB" sz="3200" dirty="0"/>
              <a:t>Inclusive</a:t>
            </a:r>
          </a:p>
          <a:p>
            <a:pPr marL="1200150" lvl="2" indent="-285750">
              <a:buFont typeface="Arial" panose="020B0604020202020204" pitchFamily="34" charset="0"/>
              <a:buChar char="•"/>
            </a:pPr>
            <a:r>
              <a:rPr lang="en-GB" sz="3200" dirty="0"/>
              <a:t>Delivered by trained staff in a safe environment</a:t>
            </a:r>
          </a:p>
          <a:p>
            <a:pPr marL="1200150" lvl="2" indent="-285750">
              <a:buFont typeface="Arial" panose="020B0604020202020204" pitchFamily="34" charset="0"/>
              <a:buChar char="•"/>
            </a:pPr>
            <a:r>
              <a:rPr lang="en-GB" sz="3200" dirty="0"/>
              <a:t>Prepares children adequately for puberty in a timely way</a:t>
            </a:r>
          </a:p>
          <a:p>
            <a:pPr marL="1200150" lvl="2" indent="-285750">
              <a:buFont typeface="Arial" panose="020B0604020202020204" pitchFamily="34" charset="0"/>
              <a:buChar char="•"/>
            </a:pPr>
            <a:r>
              <a:rPr lang="en-GB" sz="3200" dirty="0"/>
              <a:t>Prepares children for adult life</a:t>
            </a:r>
          </a:p>
          <a:p>
            <a:pPr marL="1200150" lvl="2" indent="-285750">
              <a:buFont typeface="Arial" panose="020B0604020202020204" pitchFamily="34" charset="0"/>
              <a:buChar char="•"/>
            </a:pPr>
            <a:r>
              <a:rPr lang="en-GB" sz="3200" dirty="0"/>
              <a:t>Promotes positive relationships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087024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28625" y="557213"/>
            <a:ext cx="11229975" cy="4678204"/>
          </a:xfrm>
          <a:prstGeom prst="rect">
            <a:avLst/>
          </a:prstGeom>
          <a:noFill/>
        </p:spPr>
        <p:txBody>
          <a:bodyPr wrap="square" rtlCol="0">
            <a:spAutoFit/>
          </a:bodyPr>
          <a:lstStyle/>
          <a:p>
            <a:pPr algn="ctr"/>
            <a:r>
              <a:rPr lang="en-GB" sz="4000" b="1" dirty="0"/>
              <a:t>Does it work? What’s the evidence? </a:t>
            </a:r>
          </a:p>
          <a:p>
            <a:endParaRPr lang="en-GB" dirty="0"/>
          </a:p>
          <a:p>
            <a:pPr lvl="1"/>
            <a:r>
              <a:rPr lang="en-GB" sz="4000" b="1" dirty="0"/>
              <a:t>Those receiving good quality RSE are more likely to: </a:t>
            </a:r>
          </a:p>
          <a:p>
            <a:pPr marL="1200150" lvl="2" indent="-285750">
              <a:buFont typeface="Arial" panose="020B0604020202020204" pitchFamily="34" charset="0"/>
              <a:buChar char="•"/>
            </a:pPr>
            <a:r>
              <a:rPr lang="en-GB" sz="4000" dirty="0"/>
              <a:t>Delay their first sexual experience</a:t>
            </a:r>
          </a:p>
          <a:p>
            <a:pPr marL="1200150" lvl="2" indent="-285750">
              <a:buFont typeface="Arial" panose="020B0604020202020204" pitchFamily="34" charset="0"/>
              <a:buChar char="•"/>
            </a:pPr>
            <a:r>
              <a:rPr lang="en-GB" sz="4000" dirty="0"/>
              <a:t>Use condoms for contraception</a:t>
            </a:r>
          </a:p>
          <a:p>
            <a:pPr marL="1200150" lvl="2" indent="-285750">
              <a:buFont typeface="Arial" panose="020B0604020202020204" pitchFamily="34" charset="0"/>
              <a:buChar char="•"/>
            </a:pPr>
            <a:r>
              <a:rPr lang="en-GB" sz="4000" dirty="0"/>
              <a:t>Have fewer sexual partners</a:t>
            </a:r>
          </a:p>
          <a:p>
            <a:pPr lvl="2"/>
            <a:r>
              <a:rPr lang="en-GB" sz="4000" b="1" dirty="0"/>
              <a:t>																Kirby 2007</a:t>
            </a:r>
          </a:p>
        </p:txBody>
      </p:sp>
    </p:spTree>
    <p:extLst>
      <p:ext uri="{BB962C8B-B14F-4D97-AF65-F5344CB8AC3E}">
        <p14:creationId xmlns:p14="http://schemas.microsoft.com/office/powerpoint/2010/main" val="179355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1500" y="528638"/>
            <a:ext cx="10887075" cy="4308872"/>
          </a:xfrm>
          <a:prstGeom prst="rect">
            <a:avLst/>
          </a:prstGeom>
          <a:noFill/>
        </p:spPr>
        <p:txBody>
          <a:bodyPr wrap="square" rtlCol="0">
            <a:spAutoFit/>
          </a:bodyPr>
          <a:lstStyle/>
          <a:p>
            <a:pPr algn="ctr"/>
            <a:r>
              <a:rPr lang="en-GB" sz="4000" b="1" dirty="0"/>
              <a:t>Ofsted review of existing RSE nationally</a:t>
            </a:r>
          </a:p>
          <a:p>
            <a:endParaRPr lang="en-GB" dirty="0"/>
          </a:p>
          <a:p>
            <a:pPr marL="742950" lvl="1" indent="-285750">
              <a:buFont typeface="Arial" panose="020B0604020202020204" pitchFamily="34" charset="0"/>
              <a:buChar char="•"/>
            </a:pPr>
            <a:r>
              <a:rPr lang="en-GB" sz="3600" dirty="0"/>
              <a:t>Required improved in over a third of schools was not systematic enough</a:t>
            </a:r>
          </a:p>
          <a:p>
            <a:pPr marL="742950" lvl="1" indent="-285750">
              <a:buFont typeface="Arial" panose="020B0604020202020204" pitchFamily="34" charset="0"/>
              <a:buChar char="•"/>
            </a:pPr>
            <a:r>
              <a:rPr lang="en-GB" sz="3600" dirty="0"/>
              <a:t>Children were not adequately prepared for puberty</a:t>
            </a:r>
          </a:p>
          <a:p>
            <a:pPr marL="742950" lvl="1" indent="-285750">
              <a:buFont typeface="Arial" panose="020B0604020202020204" pitchFamily="34" charset="0"/>
              <a:buChar char="•"/>
            </a:pPr>
            <a:r>
              <a:rPr lang="en-GB" sz="3600" dirty="0"/>
              <a:t>In Primary Schools, too much emphasis was placed on friendships and relationships</a:t>
            </a:r>
          </a:p>
        </p:txBody>
      </p:sp>
    </p:spTree>
    <p:extLst>
      <p:ext uri="{BB962C8B-B14F-4D97-AF65-F5344CB8AC3E}">
        <p14:creationId xmlns:p14="http://schemas.microsoft.com/office/powerpoint/2010/main" val="3569282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0050" y="671513"/>
            <a:ext cx="11258550" cy="4524315"/>
          </a:xfrm>
          <a:prstGeom prst="rect">
            <a:avLst/>
          </a:prstGeom>
          <a:noFill/>
        </p:spPr>
        <p:txBody>
          <a:bodyPr wrap="square" rtlCol="0">
            <a:spAutoFit/>
          </a:bodyPr>
          <a:lstStyle/>
          <a:p>
            <a:pPr algn="ctr"/>
            <a:r>
              <a:rPr lang="en-GB" sz="3600" b="1" dirty="0"/>
              <a:t>Your rights as a parent: </a:t>
            </a:r>
          </a:p>
          <a:p>
            <a:endParaRPr lang="en-GB" sz="3600" dirty="0"/>
          </a:p>
          <a:p>
            <a:pPr marL="742950" lvl="1" indent="-285750">
              <a:buFont typeface="Arial" panose="020B0604020202020204" pitchFamily="34" charset="0"/>
              <a:buChar char="•"/>
            </a:pPr>
            <a:r>
              <a:rPr lang="en-GB" sz="3600" dirty="0"/>
              <a:t>To be informed of the RSE curriculum and policy</a:t>
            </a:r>
          </a:p>
          <a:p>
            <a:pPr marL="742950" lvl="1" indent="-285750">
              <a:buFont typeface="Arial" panose="020B0604020202020204" pitchFamily="34" charset="0"/>
              <a:buChar char="•"/>
            </a:pPr>
            <a:r>
              <a:rPr lang="en-GB" sz="3600" dirty="0"/>
              <a:t>To be consulted about changes to these</a:t>
            </a:r>
          </a:p>
          <a:p>
            <a:pPr marL="742950" lvl="1" indent="-285750">
              <a:buFont typeface="Arial" panose="020B0604020202020204" pitchFamily="34" charset="0"/>
              <a:buChar char="•"/>
            </a:pPr>
            <a:r>
              <a:rPr lang="en-GB" sz="3600" dirty="0"/>
              <a:t>To withdraw your child from Sex education lessons (that are outside of/ additional to the Science National Curriculum</a:t>
            </a:r>
          </a:p>
        </p:txBody>
      </p:sp>
    </p:spTree>
    <p:extLst>
      <p:ext uri="{BB962C8B-B14F-4D97-AF65-F5344CB8AC3E}">
        <p14:creationId xmlns:p14="http://schemas.microsoft.com/office/powerpoint/2010/main" val="1684343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42974" y="357188"/>
            <a:ext cx="10887075" cy="4154984"/>
          </a:xfrm>
          <a:prstGeom prst="rect">
            <a:avLst/>
          </a:prstGeom>
          <a:noFill/>
        </p:spPr>
        <p:txBody>
          <a:bodyPr wrap="square" rtlCol="0">
            <a:spAutoFit/>
          </a:bodyPr>
          <a:lstStyle/>
          <a:p>
            <a:pPr algn="ctr"/>
            <a:r>
              <a:rPr lang="en-GB" sz="3200" b="1" dirty="0"/>
              <a:t>Finding out from children about what they already know/ need to know about Relationships and Sex :</a:t>
            </a:r>
          </a:p>
          <a:p>
            <a:pPr algn="ctr"/>
            <a:endParaRPr lang="en-GB" sz="3200" b="1" dirty="0"/>
          </a:p>
          <a:p>
            <a:pPr marL="457200" indent="-457200">
              <a:buFont typeface="Arial" panose="020B0604020202020204" pitchFamily="34" charset="0"/>
              <a:buChar char="•"/>
            </a:pPr>
            <a:r>
              <a:rPr lang="en-GB" sz="2800" dirty="0"/>
              <a:t>What do they need to know now? (What they view as age appropriate)</a:t>
            </a:r>
          </a:p>
          <a:p>
            <a:pPr marL="457200" indent="-457200">
              <a:buFont typeface="Arial" panose="020B0604020202020204" pitchFamily="34" charset="0"/>
              <a:buChar char="•"/>
            </a:pPr>
            <a:r>
              <a:rPr lang="en-GB" sz="2800" dirty="0"/>
              <a:t>What do they need to know at the age of 13? </a:t>
            </a:r>
          </a:p>
          <a:p>
            <a:pPr marL="457200" indent="-457200">
              <a:buFont typeface="Arial" panose="020B0604020202020204" pitchFamily="34" charset="0"/>
              <a:buChar char="•"/>
            </a:pPr>
            <a:endParaRPr lang="en-GB" sz="2800" dirty="0"/>
          </a:p>
          <a:p>
            <a:r>
              <a:rPr lang="en-GB" sz="2800" dirty="0"/>
              <a:t>In addition they were asked: </a:t>
            </a:r>
          </a:p>
          <a:p>
            <a:r>
              <a:rPr lang="en-GB" sz="2800" dirty="0"/>
              <a:t>‘Tell me about this picture….’</a:t>
            </a:r>
          </a:p>
        </p:txBody>
      </p:sp>
      <p:pic>
        <p:nvPicPr>
          <p:cNvPr id="4" name="Picture 3"/>
          <p:cNvPicPr>
            <a:picLocks noChangeAspect="1"/>
          </p:cNvPicPr>
          <p:nvPr/>
        </p:nvPicPr>
        <p:blipFill>
          <a:blip r:embed="rId2"/>
          <a:stretch>
            <a:fillRect/>
          </a:stretch>
        </p:blipFill>
        <p:spPr>
          <a:xfrm>
            <a:off x="7224711" y="3440609"/>
            <a:ext cx="2962277" cy="2962277"/>
          </a:xfrm>
          <a:prstGeom prst="rect">
            <a:avLst/>
          </a:prstGeom>
        </p:spPr>
      </p:pic>
    </p:spTree>
    <p:extLst>
      <p:ext uri="{BB962C8B-B14F-4D97-AF65-F5344CB8AC3E}">
        <p14:creationId xmlns:p14="http://schemas.microsoft.com/office/powerpoint/2010/main" val="1863499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8663" y="471488"/>
            <a:ext cx="10887075" cy="5478423"/>
          </a:xfrm>
          <a:prstGeom prst="rect">
            <a:avLst/>
          </a:prstGeom>
          <a:noFill/>
        </p:spPr>
        <p:txBody>
          <a:bodyPr wrap="square" rtlCol="0">
            <a:spAutoFit/>
          </a:bodyPr>
          <a:lstStyle/>
          <a:p>
            <a:pPr algn="ctr"/>
            <a:r>
              <a:rPr lang="en-GB" sz="4400" b="1" dirty="0">
                <a:solidFill>
                  <a:srgbClr val="FFC000"/>
                </a:solidFill>
              </a:rPr>
              <a:t>What do children say? </a:t>
            </a:r>
          </a:p>
          <a:p>
            <a:endParaRPr lang="en-GB" dirty="0"/>
          </a:p>
          <a:p>
            <a:r>
              <a:rPr lang="en-GB" sz="2400" dirty="0"/>
              <a:t>What children feel they need to know about now:</a:t>
            </a:r>
          </a:p>
          <a:p>
            <a:endParaRPr lang="en-GB" sz="2400" dirty="0"/>
          </a:p>
          <a:p>
            <a:r>
              <a:rPr lang="en-GB" sz="2400" b="1" dirty="0"/>
              <a:t>Year 2:</a:t>
            </a:r>
          </a:p>
          <a:p>
            <a:pPr marL="285750" indent="-285750">
              <a:buFont typeface="Arial" panose="020B0604020202020204" pitchFamily="34" charset="0"/>
              <a:buChar char="•"/>
            </a:pPr>
            <a:r>
              <a:rPr lang="en-GB" sz="2400" dirty="0"/>
              <a:t>Mainly about rules and keeping safe</a:t>
            </a:r>
          </a:p>
          <a:p>
            <a:pPr marL="285750" indent="-285750">
              <a:buFont typeface="Arial" panose="020B0604020202020204" pitchFamily="34" charset="0"/>
              <a:buChar char="•"/>
            </a:pPr>
            <a:endParaRPr lang="en-GB" sz="2400" dirty="0"/>
          </a:p>
          <a:p>
            <a:r>
              <a:rPr lang="en-GB" sz="2400" b="1" dirty="0"/>
              <a:t>Year 4:</a:t>
            </a:r>
          </a:p>
          <a:p>
            <a:pPr marL="285750" indent="-285750">
              <a:buFont typeface="Arial" panose="020B0604020202020204" pitchFamily="34" charset="0"/>
              <a:buChar char="•"/>
            </a:pPr>
            <a:r>
              <a:rPr lang="en-GB" sz="2400" dirty="0"/>
              <a:t>Body changes- growing bigger, voice changes, marriage and dating (</a:t>
            </a:r>
            <a:r>
              <a:rPr lang="en-GB" sz="2400" i="1" dirty="0"/>
              <a:t>though dating wouldn’t start until secondary school</a:t>
            </a:r>
            <a:r>
              <a:rPr lang="en-GB" sz="2400" dirty="0"/>
              <a:t>)</a:t>
            </a:r>
          </a:p>
          <a:p>
            <a:endParaRPr lang="en-GB" sz="2400" dirty="0"/>
          </a:p>
          <a:p>
            <a:r>
              <a:rPr lang="en-GB" sz="2400" b="1" dirty="0"/>
              <a:t>Year 6:</a:t>
            </a:r>
          </a:p>
          <a:p>
            <a:pPr marL="285750" indent="-285750">
              <a:buFont typeface="Arial" panose="020B0604020202020204" pitchFamily="34" charset="0"/>
              <a:buChar char="•"/>
            </a:pPr>
            <a:r>
              <a:rPr lang="en-GB" sz="2400" dirty="0"/>
              <a:t>Hormones, body changes, relationships with family and friends, gender and sexuality; gender stereotypes</a:t>
            </a:r>
          </a:p>
        </p:txBody>
      </p:sp>
    </p:spTree>
    <p:extLst>
      <p:ext uri="{BB962C8B-B14F-4D97-AF65-F5344CB8AC3E}">
        <p14:creationId xmlns:p14="http://schemas.microsoft.com/office/powerpoint/2010/main" val="3886793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1973" y="460897"/>
            <a:ext cx="11684836" cy="5724644"/>
          </a:xfrm>
          <a:prstGeom prst="rect">
            <a:avLst/>
          </a:prstGeom>
          <a:noFill/>
        </p:spPr>
        <p:txBody>
          <a:bodyPr wrap="square" rtlCol="0">
            <a:spAutoFit/>
          </a:bodyPr>
          <a:lstStyle/>
          <a:p>
            <a:r>
              <a:rPr lang="en-GB" sz="3600" b="1" dirty="0">
                <a:solidFill>
                  <a:srgbClr val="FFC000"/>
                </a:solidFill>
              </a:rPr>
              <a:t>What do children say they needed to know sooner? </a:t>
            </a:r>
          </a:p>
          <a:p>
            <a:endParaRPr lang="en-GB" dirty="0"/>
          </a:p>
          <a:p>
            <a:pPr lvl="2"/>
            <a:r>
              <a:rPr lang="en-GB" sz="2400" b="1" dirty="0"/>
              <a:t>Year 2:</a:t>
            </a:r>
          </a:p>
          <a:p>
            <a:pPr marL="1200150" lvl="2" indent="-285750">
              <a:buFont typeface="Arial" panose="020B0604020202020204" pitchFamily="34" charset="0"/>
              <a:buChar char="•"/>
            </a:pPr>
            <a:r>
              <a:rPr lang="en-GB" sz="2400" dirty="0"/>
              <a:t>Internet safety</a:t>
            </a:r>
          </a:p>
          <a:p>
            <a:pPr marL="1200150" lvl="2" indent="-285750">
              <a:buFont typeface="Arial" panose="020B0604020202020204" pitchFamily="34" charset="0"/>
              <a:buChar char="•"/>
            </a:pPr>
            <a:r>
              <a:rPr lang="en-GB" sz="2400" dirty="0"/>
              <a:t>Stranger danger</a:t>
            </a:r>
          </a:p>
          <a:p>
            <a:pPr marL="1200150" lvl="2" indent="-285750">
              <a:buFont typeface="Arial" panose="020B0604020202020204" pitchFamily="34" charset="0"/>
              <a:buChar char="•"/>
            </a:pPr>
            <a:r>
              <a:rPr lang="en-GB" sz="2400" dirty="0"/>
              <a:t>Knives</a:t>
            </a:r>
          </a:p>
          <a:p>
            <a:pPr marL="1200150" lvl="2" indent="-285750">
              <a:buFont typeface="Arial" panose="020B0604020202020204" pitchFamily="34" charset="0"/>
              <a:buChar char="•"/>
            </a:pPr>
            <a:endParaRPr lang="en-GB" sz="2400" dirty="0"/>
          </a:p>
          <a:p>
            <a:pPr lvl="2"/>
            <a:r>
              <a:rPr lang="en-GB" sz="2400" b="1" dirty="0"/>
              <a:t>Year 4:</a:t>
            </a:r>
          </a:p>
          <a:p>
            <a:pPr marL="1200150" lvl="2" indent="-285750">
              <a:buFont typeface="Arial" panose="020B0604020202020204" pitchFamily="34" charset="0"/>
              <a:buChar char="•"/>
            </a:pPr>
            <a:r>
              <a:rPr lang="en-GB" sz="2400" dirty="0"/>
              <a:t>Bullying</a:t>
            </a:r>
          </a:p>
          <a:p>
            <a:pPr marL="1200150" lvl="2" indent="-285750">
              <a:buFont typeface="Arial" panose="020B0604020202020204" pitchFamily="34" charset="0"/>
              <a:buChar char="•"/>
            </a:pPr>
            <a:r>
              <a:rPr lang="en-GB" sz="2400" dirty="0"/>
              <a:t>Internet safety</a:t>
            </a:r>
          </a:p>
          <a:p>
            <a:pPr marL="1200150" lvl="2" indent="-285750">
              <a:buFont typeface="Arial" panose="020B0604020202020204" pitchFamily="34" charset="0"/>
              <a:buChar char="•"/>
            </a:pPr>
            <a:r>
              <a:rPr lang="en-GB" sz="2400" dirty="0"/>
              <a:t>Having babies</a:t>
            </a:r>
          </a:p>
          <a:p>
            <a:pPr marL="1200150" lvl="2" indent="-285750">
              <a:buFont typeface="Arial" panose="020B0604020202020204" pitchFamily="34" charset="0"/>
              <a:buChar char="•"/>
            </a:pPr>
            <a:r>
              <a:rPr lang="en-GB" sz="2400" dirty="0"/>
              <a:t>Periods and hair growing under armpits</a:t>
            </a:r>
          </a:p>
          <a:p>
            <a:pPr marL="1200150" lvl="2" indent="-285750">
              <a:buFont typeface="Arial" panose="020B0604020202020204" pitchFamily="34" charset="0"/>
              <a:buChar char="•"/>
            </a:pPr>
            <a:endParaRPr lang="en-GB" sz="2400" dirty="0"/>
          </a:p>
          <a:p>
            <a:pPr lvl="2"/>
            <a:r>
              <a:rPr lang="en-GB" sz="2400" b="1" dirty="0"/>
              <a:t>Year 6:</a:t>
            </a:r>
          </a:p>
          <a:p>
            <a:pPr marL="1200150" lvl="2" indent="-285750">
              <a:buFont typeface="Arial" panose="020B0604020202020204" pitchFamily="34" charset="0"/>
              <a:buChar char="•"/>
            </a:pPr>
            <a:r>
              <a:rPr lang="en-GB" sz="2400" dirty="0"/>
              <a:t>How </a:t>
            </a:r>
            <a:r>
              <a:rPr lang="en-GB" sz="2400" u="sng" dirty="0"/>
              <a:t>not</a:t>
            </a:r>
            <a:r>
              <a:rPr lang="en-GB" sz="2400" dirty="0"/>
              <a:t> to have a baby</a:t>
            </a:r>
          </a:p>
        </p:txBody>
      </p:sp>
    </p:spTree>
    <p:extLst>
      <p:ext uri="{BB962C8B-B14F-4D97-AF65-F5344CB8AC3E}">
        <p14:creationId xmlns:p14="http://schemas.microsoft.com/office/powerpoint/2010/main" val="16883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78794" y="762506"/>
            <a:ext cx="10045521" cy="1077218"/>
          </a:xfrm>
          <a:prstGeom prst="rect">
            <a:avLst/>
          </a:prstGeom>
          <a:noFill/>
        </p:spPr>
        <p:txBody>
          <a:bodyPr wrap="square" rtlCol="0">
            <a:spAutoFit/>
          </a:bodyPr>
          <a:lstStyle/>
          <a:p>
            <a:pPr algn="ctr"/>
            <a:r>
              <a:rPr lang="en-GB" sz="3200" b="1" dirty="0">
                <a:solidFill>
                  <a:srgbClr val="FFC000"/>
                </a:solidFill>
              </a:rPr>
              <a:t>Where did children think the </a:t>
            </a:r>
          </a:p>
          <a:p>
            <a:pPr algn="ctr"/>
            <a:r>
              <a:rPr lang="en-GB" sz="3200" b="1" dirty="0">
                <a:solidFill>
                  <a:srgbClr val="FFC000"/>
                </a:solidFill>
              </a:rPr>
              <a:t>baby had come from?</a:t>
            </a:r>
          </a:p>
        </p:txBody>
      </p:sp>
      <p:graphicFrame>
        <p:nvGraphicFramePr>
          <p:cNvPr id="5" name="Table 4"/>
          <p:cNvGraphicFramePr>
            <a:graphicFrameLocks noGrp="1"/>
          </p:cNvGraphicFramePr>
          <p:nvPr>
            <p:extLst>
              <p:ext uri="{D42A27DB-BD31-4B8C-83A1-F6EECF244321}">
                <p14:modId xmlns:p14="http://schemas.microsoft.com/office/powerpoint/2010/main" val="381844151"/>
              </p:ext>
            </p:extLst>
          </p:nvPr>
        </p:nvGraphicFramePr>
        <p:xfrm>
          <a:off x="1171575" y="1991252"/>
          <a:ext cx="10287000" cy="3952348"/>
        </p:xfrm>
        <a:graphic>
          <a:graphicData uri="http://schemas.openxmlformats.org/drawingml/2006/table">
            <a:tbl>
              <a:tblPr firstRow="1" bandRow="1">
                <a:tableStyleId>{5C22544A-7EE6-4342-B048-85BDC9FD1C3A}</a:tableStyleId>
              </a:tblPr>
              <a:tblGrid>
                <a:gridCol w="3429000">
                  <a:extLst>
                    <a:ext uri="{9D8B030D-6E8A-4147-A177-3AD203B41FA5}">
                      <a16:colId xmlns:a16="http://schemas.microsoft.com/office/drawing/2014/main" val="1431171267"/>
                    </a:ext>
                  </a:extLst>
                </a:gridCol>
                <a:gridCol w="3429000">
                  <a:extLst>
                    <a:ext uri="{9D8B030D-6E8A-4147-A177-3AD203B41FA5}">
                      <a16:colId xmlns:a16="http://schemas.microsoft.com/office/drawing/2014/main" val="91517631"/>
                    </a:ext>
                  </a:extLst>
                </a:gridCol>
                <a:gridCol w="3429000">
                  <a:extLst>
                    <a:ext uri="{9D8B030D-6E8A-4147-A177-3AD203B41FA5}">
                      <a16:colId xmlns:a16="http://schemas.microsoft.com/office/drawing/2014/main" val="3805275724"/>
                    </a:ext>
                  </a:extLst>
                </a:gridCol>
              </a:tblGrid>
              <a:tr h="3952348">
                <a:tc>
                  <a:txBody>
                    <a:bodyPr/>
                    <a:lstStyle/>
                    <a:p>
                      <a:r>
                        <a:rPr lang="en-GB" sz="2400" dirty="0"/>
                        <a:t>Year 2:</a:t>
                      </a:r>
                    </a:p>
                    <a:p>
                      <a:r>
                        <a:rPr lang="en-GB" sz="1800" dirty="0"/>
                        <a:t>It has come from Scotland</a:t>
                      </a:r>
                    </a:p>
                    <a:p>
                      <a:r>
                        <a:rPr lang="en-GB" sz="1800" dirty="0"/>
                        <a:t>It was found on a doorstep</a:t>
                      </a:r>
                    </a:p>
                    <a:p>
                      <a:r>
                        <a:rPr lang="en-GB" sz="1800" dirty="0"/>
                        <a:t>A shop</a:t>
                      </a:r>
                    </a:p>
                    <a:p>
                      <a:r>
                        <a:rPr lang="en-GB" sz="1800" dirty="0"/>
                        <a:t>A seed from daddy</a:t>
                      </a:r>
                    </a:p>
                    <a:p>
                      <a:r>
                        <a:rPr lang="en-GB" sz="1800" dirty="0"/>
                        <a:t>A seed from a plant</a:t>
                      </a:r>
                    </a:p>
                    <a:p>
                      <a:r>
                        <a:rPr lang="en-GB" sz="1800" dirty="0"/>
                        <a:t>God</a:t>
                      </a:r>
                    </a:p>
                    <a:p>
                      <a:r>
                        <a:rPr lang="en-GB" sz="1800" dirty="0"/>
                        <a:t>Staying in bed</a:t>
                      </a:r>
                    </a:p>
                    <a:p>
                      <a:r>
                        <a:rPr lang="en-GB" sz="1800" dirty="0"/>
                        <a:t>Telepathy</a:t>
                      </a:r>
                    </a:p>
                    <a:p>
                      <a:endParaRPr lang="en-GB" dirty="0"/>
                    </a:p>
                  </a:txBody>
                  <a:tcPr/>
                </a:tc>
                <a:tc>
                  <a:txBody>
                    <a:bodyPr/>
                    <a:lstStyle/>
                    <a:p>
                      <a:pPr marL="0" indent="0">
                        <a:buFont typeface="Arial" panose="020B0604020202020204" pitchFamily="34" charset="0"/>
                        <a:buNone/>
                      </a:pPr>
                      <a:r>
                        <a:rPr lang="en-GB" sz="2400" dirty="0"/>
                        <a:t>Year 4:</a:t>
                      </a:r>
                    </a:p>
                    <a:p>
                      <a:pPr marL="285750" indent="-285750">
                        <a:buFont typeface="Arial" panose="020B0604020202020204" pitchFamily="34" charset="0"/>
                        <a:buChar char="•"/>
                      </a:pPr>
                      <a:r>
                        <a:rPr lang="en-GB" sz="1800" dirty="0"/>
                        <a:t>You eat a seed</a:t>
                      </a:r>
                    </a:p>
                    <a:p>
                      <a:pPr marL="285750" indent="-285750">
                        <a:buFont typeface="Arial" panose="020B0604020202020204" pitchFamily="34" charset="0"/>
                        <a:buChar char="•"/>
                      </a:pPr>
                      <a:r>
                        <a:rPr lang="en-GB" sz="1800" dirty="0"/>
                        <a:t>God</a:t>
                      </a:r>
                    </a:p>
                    <a:p>
                      <a:pPr marL="285750" indent="-285750">
                        <a:buFont typeface="Arial" panose="020B0604020202020204" pitchFamily="34" charset="0"/>
                        <a:buChar char="•"/>
                      </a:pPr>
                      <a:r>
                        <a:rPr lang="en-GB" sz="1800" dirty="0"/>
                        <a:t>A man and a girl do a thingamajig</a:t>
                      </a:r>
                    </a:p>
                    <a:p>
                      <a:pPr marL="285750" indent="-285750">
                        <a:buFont typeface="Arial" panose="020B0604020202020204" pitchFamily="34" charset="0"/>
                        <a:buChar char="•"/>
                      </a:pPr>
                      <a:r>
                        <a:rPr lang="en-GB" sz="1800" dirty="0"/>
                        <a:t>I’m not saying!</a:t>
                      </a:r>
                    </a:p>
                    <a:p>
                      <a:pPr marL="285750" indent="-285750">
                        <a:buFont typeface="Arial" panose="020B0604020202020204" pitchFamily="34" charset="0"/>
                        <a:buChar char="•"/>
                      </a:pPr>
                      <a:r>
                        <a:rPr lang="en-GB" sz="1800" dirty="0"/>
                        <a:t>Sperm like a tadpole</a:t>
                      </a:r>
                    </a:p>
                    <a:p>
                      <a:pPr marL="285750" indent="-285750">
                        <a:buFont typeface="Arial" panose="020B0604020202020204" pitchFamily="34" charset="0"/>
                        <a:buChar char="•"/>
                      </a:pPr>
                      <a:r>
                        <a:rPr lang="en-GB" sz="1800" dirty="0"/>
                        <a:t>Confusion about how a woman could be pregnant without a man </a:t>
                      </a:r>
                      <a:endParaRPr lang="en-GB" dirty="0"/>
                    </a:p>
                  </a:txBody>
                  <a:tcPr/>
                </a:tc>
                <a:tc>
                  <a:txBody>
                    <a:bodyPr/>
                    <a:lstStyle/>
                    <a:p>
                      <a:r>
                        <a:rPr lang="en-GB" sz="2400" dirty="0"/>
                        <a:t>Year 6:</a:t>
                      </a:r>
                    </a:p>
                    <a:p>
                      <a:pPr marL="285750" indent="-285750">
                        <a:buFont typeface="Arial" panose="020B0604020202020204" pitchFamily="34" charset="0"/>
                        <a:buChar char="•"/>
                      </a:pPr>
                      <a:r>
                        <a:rPr lang="en-GB" sz="1800" dirty="0"/>
                        <a:t>Lots of giggling</a:t>
                      </a:r>
                    </a:p>
                    <a:p>
                      <a:pPr marL="285750" indent="-285750">
                        <a:buFont typeface="Arial" panose="020B0604020202020204" pitchFamily="34" charset="0"/>
                        <a:buChar char="•"/>
                      </a:pPr>
                      <a:r>
                        <a:rPr lang="en-GB" sz="1800" dirty="0"/>
                        <a:t>… more giggling!</a:t>
                      </a:r>
                    </a:p>
                    <a:p>
                      <a:pPr marL="285750" indent="-285750">
                        <a:buFont typeface="Arial" panose="020B0604020202020204" pitchFamily="34" charset="0"/>
                        <a:buChar char="•"/>
                      </a:pPr>
                      <a:r>
                        <a:rPr lang="en-GB" sz="1800" dirty="0"/>
                        <a:t>Sperm, Testicles</a:t>
                      </a:r>
                    </a:p>
                    <a:p>
                      <a:pPr marL="285750" indent="-285750">
                        <a:buFont typeface="Arial" panose="020B0604020202020204" pitchFamily="34" charset="0"/>
                        <a:buChar char="•"/>
                      </a:pPr>
                      <a:r>
                        <a:rPr lang="en-GB" sz="1800" dirty="0"/>
                        <a:t>Womb</a:t>
                      </a:r>
                    </a:p>
                    <a:p>
                      <a:pPr marL="285750" indent="-285750">
                        <a:buFont typeface="Arial" panose="020B0604020202020204" pitchFamily="34" charset="0"/>
                        <a:buChar char="•"/>
                      </a:pPr>
                      <a:r>
                        <a:rPr lang="en-GB" sz="1800" dirty="0"/>
                        <a:t>Egg</a:t>
                      </a:r>
                      <a:endParaRPr lang="en-GB" dirty="0"/>
                    </a:p>
                  </a:txBody>
                  <a:tcPr/>
                </a:tc>
                <a:extLst>
                  <a:ext uri="{0D108BD9-81ED-4DB2-BD59-A6C34878D82A}">
                    <a16:rowId xmlns:a16="http://schemas.microsoft.com/office/drawing/2014/main" val="4153881385"/>
                  </a:ext>
                </a:extLst>
              </a:tr>
            </a:tbl>
          </a:graphicData>
        </a:graphic>
      </p:graphicFrame>
      <p:pic>
        <p:nvPicPr>
          <p:cNvPr id="6" name="Picture 5"/>
          <p:cNvPicPr>
            <a:picLocks noChangeAspect="1"/>
          </p:cNvPicPr>
          <p:nvPr/>
        </p:nvPicPr>
        <p:blipFill>
          <a:blip r:embed="rId2"/>
          <a:stretch>
            <a:fillRect/>
          </a:stretch>
        </p:blipFill>
        <p:spPr>
          <a:xfrm>
            <a:off x="9086531" y="3747768"/>
            <a:ext cx="2962913" cy="2962913"/>
          </a:xfrm>
          <a:prstGeom prst="rect">
            <a:avLst/>
          </a:prstGeom>
        </p:spPr>
      </p:pic>
    </p:spTree>
    <p:extLst>
      <p:ext uri="{BB962C8B-B14F-4D97-AF65-F5344CB8AC3E}">
        <p14:creationId xmlns:p14="http://schemas.microsoft.com/office/powerpoint/2010/main" val="2951774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7238" y="328613"/>
            <a:ext cx="10829925" cy="646331"/>
          </a:xfrm>
          <a:prstGeom prst="rect">
            <a:avLst/>
          </a:prstGeom>
          <a:noFill/>
        </p:spPr>
        <p:txBody>
          <a:bodyPr wrap="square" rtlCol="0">
            <a:spAutoFit/>
          </a:bodyPr>
          <a:lstStyle/>
          <a:p>
            <a:pPr algn="ctr"/>
            <a:r>
              <a:rPr lang="en-GB" sz="3600" b="1" dirty="0"/>
              <a:t>How does the baby get out? </a:t>
            </a:r>
          </a:p>
        </p:txBody>
      </p:sp>
      <p:graphicFrame>
        <p:nvGraphicFramePr>
          <p:cNvPr id="5" name="Table 4"/>
          <p:cNvGraphicFramePr>
            <a:graphicFrameLocks noGrp="1"/>
          </p:cNvGraphicFramePr>
          <p:nvPr>
            <p:extLst>
              <p:ext uri="{D42A27DB-BD31-4B8C-83A1-F6EECF244321}">
                <p14:modId xmlns:p14="http://schemas.microsoft.com/office/powerpoint/2010/main" val="3924878918"/>
              </p:ext>
            </p:extLst>
          </p:nvPr>
        </p:nvGraphicFramePr>
        <p:xfrm>
          <a:off x="457201" y="1262590"/>
          <a:ext cx="11301411" cy="4423835"/>
        </p:xfrm>
        <a:graphic>
          <a:graphicData uri="http://schemas.openxmlformats.org/drawingml/2006/table">
            <a:tbl>
              <a:tblPr firstRow="1" bandRow="1">
                <a:tableStyleId>{5C22544A-7EE6-4342-B048-85BDC9FD1C3A}</a:tableStyleId>
              </a:tblPr>
              <a:tblGrid>
                <a:gridCol w="3767137">
                  <a:extLst>
                    <a:ext uri="{9D8B030D-6E8A-4147-A177-3AD203B41FA5}">
                      <a16:colId xmlns:a16="http://schemas.microsoft.com/office/drawing/2014/main" val="1090444427"/>
                    </a:ext>
                  </a:extLst>
                </a:gridCol>
                <a:gridCol w="3767137">
                  <a:extLst>
                    <a:ext uri="{9D8B030D-6E8A-4147-A177-3AD203B41FA5}">
                      <a16:colId xmlns:a16="http://schemas.microsoft.com/office/drawing/2014/main" val="4148507835"/>
                    </a:ext>
                  </a:extLst>
                </a:gridCol>
                <a:gridCol w="3767137">
                  <a:extLst>
                    <a:ext uri="{9D8B030D-6E8A-4147-A177-3AD203B41FA5}">
                      <a16:colId xmlns:a16="http://schemas.microsoft.com/office/drawing/2014/main" val="3901499604"/>
                    </a:ext>
                  </a:extLst>
                </a:gridCol>
              </a:tblGrid>
              <a:tr h="4423835">
                <a:tc>
                  <a:txBody>
                    <a:bodyPr/>
                    <a:lstStyle/>
                    <a:p>
                      <a:r>
                        <a:rPr lang="en-GB" sz="3200" dirty="0"/>
                        <a:t>Year 2:</a:t>
                      </a:r>
                    </a:p>
                    <a:p>
                      <a:pPr marL="342900" indent="-342900">
                        <a:buFont typeface="Arial" panose="020B0604020202020204" pitchFamily="34" charset="0"/>
                        <a:buChar char="•"/>
                      </a:pPr>
                      <a:r>
                        <a:rPr lang="en-GB" sz="2400" dirty="0"/>
                        <a:t>Push it out</a:t>
                      </a:r>
                    </a:p>
                    <a:p>
                      <a:pPr marL="342900" indent="-342900">
                        <a:buFont typeface="Arial" panose="020B0604020202020204" pitchFamily="34" charset="0"/>
                        <a:buChar char="•"/>
                      </a:pPr>
                      <a:r>
                        <a:rPr lang="en-GB" sz="2400" dirty="0"/>
                        <a:t>Belly button</a:t>
                      </a:r>
                    </a:p>
                    <a:p>
                      <a:pPr marL="342900" indent="-342900">
                        <a:buFont typeface="Arial" panose="020B0604020202020204" pitchFamily="34" charset="0"/>
                        <a:buChar char="•"/>
                      </a:pPr>
                      <a:r>
                        <a:rPr lang="en-GB" sz="2400" dirty="0"/>
                        <a:t>Out</a:t>
                      </a:r>
                      <a:r>
                        <a:rPr lang="en-GB" sz="2400" baseline="0" dirty="0"/>
                        <a:t> of your private bits</a:t>
                      </a:r>
                    </a:p>
                    <a:p>
                      <a:pPr marL="342900" indent="-342900">
                        <a:buFont typeface="Arial" panose="020B0604020202020204" pitchFamily="34" charset="0"/>
                        <a:buChar char="•"/>
                      </a:pPr>
                      <a:r>
                        <a:rPr lang="en-GB" sz="2400" baseline="0" dirty="0"/>
                        <a:t>The pelvis</a:t>
                      </a:r>
                    </a:p>
                    <a:p>
                      <a:pPr marL="342900" indent="-342900">
                        <a:buFont typeface="Arial" panose="020B0604020202020204" pitchFamily="34" charset="0"/>
                        <a:buChar char="•"/>
                      </a:pPr>
                      <a:r>
                        <a:rPr lang="en-GB" sz="2400" baseline="0" dirty="0"/>
                        <a:t>Hospital</a:t>
                      </a:r>
                      <a:endParaRPr lang="en-GB" sz="2400" dirty="0"/>
                    </a:p>
                  </a:txBody>
                  <a:tcPr/>
                </a:tc>
                <a:tc>
                  <a:txBody>
                    <a:bodyPr/>
                    <a:lstStyle/>
                    <a:p>
                      <a:r>
                        <a:rPr lang="en-GB" sz="3200" dirty="0"/>
                        <a:t>Year 4:</a:t>
                      </a:r>
                    </a:p>
                    <a:p>
                      <a:pPr marL="342900" indent="-342900">
                        <a:buFont typeface="Arial" panose="020B0604020202020204" pitchFamily="34" charset="0"/>
                        <a:buChar char="•"/>
                      </a:pPr>
                      <a:r>
                        <a:rPr lang="en-GB" sz="2400" dirty="0"/>
                        <a:t>Their bottom</a:t>
                      </a:r>
                    </a:p>
                    <a:p>
                      <a:pPr marL="342900" indent="-342900">
                        <a:buFont typeface="Arial" panose="020B0604020202020204" pitchFamily="34" charset="0"/>
                        <a:buChar char="•"/>
                      </a:pPr>
                      <a:r>
                        <a:rPr lang="en-GB" sz="2400" dirty="0"/>
                        <a:t>Their</a:t>
                      </a:r>
                      <a:r>
                        <a:rPr lang="en-GB" sz="2400" baseline="0" dirty="0"/>
                        <a:t> tummy</a:t>
                      </a:r>
                    </a:p>
                    <a:p>
                      <a:pPr marL="342900" indent="-342900">
                        <a:buFont typeface="Arial" panose="020B0604020202020204" pitchFamily="34" charset="0"/>
                        <a:buChar char="•"/>
                      </a:pPr>
                      <a:r>
                        <a:rPr lang="en-GB" sz="2400" baseline="0" dirty="0"/>
                        <a:t>Go to hospital and sit in a chair and push</a:t>
                      </a:r>
                    </a:p>
                    <a:p>
                      <a:pPr marL="342900" indent="-342900">
                        <a:buFont typeface="Arial" panose="020B0604020202020204" pitchFamily="34" charset="0"/>
                        <a:buChar char="•"/>
                      </a:pPr>
                      <a:r>
                        <a:rPr lang="en-GB" sz="2400" baseline="0" dirty="0"/>
                        <a:t>It comes out of their tummy</a:t>
                      </a:r>
                    </a:p>
                    <a:p>
                      <a:pPr marL="342900" indent="-342900">
                        <a:buFont typeface="Arial" panose="020B0604020202020204" pitchFamily="34" charset="0"/>
                        <a:buChar char="•"/>
                      </a:pPr>
                      <a:r>
                        <a:rPr lang="en-GB" sz="2400" baseline="0" dirty="0"/>
                        <a:t>They have to cut the belly open</a:t>
                      </a:r>
                      <a:endParaRPr lang="en-GB" sz="2400" dirty="0"/>
                    </a:p>
                  </a:txBody>
                  <a:tcPr/>
                </a:tc>
                <a:tc>
                  <a:txBody>
                    <a:bodyPr/>
                    <a:lstStyle/>
                    <a:p>
                      <a:r>
                        <a:rPr lang="en-GB" sz="3200" dirty="0"/>
                        <a:t>Year 6:</a:t>
                      </a:r>
                    </a:p>
                    <a:p>
                      <a:pPr marL="342900" indent="-342900">
                        <a:buFont typeface="Arial" panose="020B0604020202020204" pitchFamily="34" charset="0"/>
                        <a:buChar char="•"/>
                      </a:pPr>
                      <a:r>
                        <a:rPr lang="en-GB" sz="2400" dirty="0"/>
                        <a:t>You</a:t>
                      </a:r>
                      <a:r>
                        <a:rPr lang="en-GB" sz="2400" baseline="0" dirty="0"/>
                        <a:t> know you are in labour because water comes out</a:t>
                      </a:r>
                    </a:p>
                    <a:p>
                      <a:pPr marL="342900" indent="-342900">
                        <a:buFont typeface="Arial" panose="020B0604020202020204" pitchFamily="34" charset="0"/>
                        <a:buChar char="•"/>
                      </a:pPr>
                      <a:r>
                        <a:rPr lang="en-GB" sz="2400" baseline="0" dirty="0"/>
                        <a:t>Vagina</a:t>
                      </a:r>
                    </a:p>
                    <a:p>
                      <a:pPr marL="342900" indent="-342900">
                        <a:buFont typeface="Arial" panose="020B0604020202020204" pitchFamily="34" charset="0"/>
                        <a:buChar char="•"/>
                      </a:pPr>
                      <a:r>
                        <a:rPr lang="en-GB" sz="2400" baseline="0" dirty="0"/>
                        <a:t>If something is wrong cut open her belly</a:t>
                      </a:r>
                      <a:endParaRPr lang="en-GB" sz="2400" dirty="0"/>
                    </a:p>
                  </a:txBody>
                  <a:tcPr/>
                </a:tc>
                <a:extLst>
                  <a:ext uri="{0D108BD9-81ED-4DB2-BD59-A6C34878D82A}">
                    <a16:rowId xmlns:a16="http://schemas.microsoft.com/office/drawing/2014/main" val="2354365154"/>
                  </a:ext>
                </a:extLst>
              </a:tr>
            </a:tbl>
          </a:graphicData>
        </a:graphic>
      </p:graphicFrame>
      <p:pic>
        <p:nvPicPr>
          <p:cNvPr id="3" name="Picture 2"/>
          <p:cNvPicPr>
            <a:picLocks noChangeAspect="1"/>
          </p:cNvPicPr>
          <p:nvPr/>
        </p:nvPicPr>
        <p:blipFill>
          <a:blip r:embed="rId2"/>
          <a:stretch>
            <a:fillRect/>
          </a:stretch>
        </p:blipFill>
        <p:spPr>
          <a:xfrm>
            <a:off x="225105" y="4149723"/>
            <a:ext cx="2575246" cy="2575246"/>
          </a:xfrm>
          <a:prstGeom prst="rect">
            <a:avLst/>
          </a:prstGeom>
        </p:spPr>
      </p:pic>
    </p:spTree>
    <p:extLst>
      <p:ext uri="{BB962C8B-B14F-4D97-AF65-F5344CB8AC3E}">
        <p14:creationId xmlns:p14="http://schemas.microsoft.com/office/powerpoint/2010/main" val="553503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28724" y="614364"/>
            <a:ext cx="8958263" cy="4370427"/>
          </a:xfrm>
          <a:prstGeom prst="rect">
            <a:avLst/>
          </a:prstGeom>
          <a:noFill/>
        </p:spPr>
        <p:txBody>
          <a:bodyPr wrap="square" rtlCol="0">
            <a:spAutoFit/>
          </a:bodyPr>
          <a:lstStyle/>
          <a:p>
            <a:pPr algn="ctr"/>
            <a:r>
              <a:rPr lang="en-GB" sz="3600" b="1" dirty="0">
                <a:solidFill>
                  <a:srgbClr val="FFC000"/>
                </a:solidFill>
              </a:rPr>
              <a:t>Other observations: </a:t>
            </a:r>
          </a:p>
          <a:p>
            <a:endParaRPr lang="en-GB" dirty="0"/>
          </a:p>
          <a:p>
            <a:pPr marL="742950" lvl="1" indent="-285750">
              <a:buFont typeface="Arial" panose="020B0604020202020204" pitchFamily="34" charset="0"/>
              <a:buChar char="•"/>
            </a:pPr>
            <a:r>
              <a:rPr lang="en-GB" sz="2800" dirty="0"/>
              <a:t>Giggles/ embarrassment (Year 6)</a:t>
            </a:r>
          </a:p>
          <a:p>
            <a:pPr marL="742950" lvl="1" indent="-285750">
              <a:buFont typeface="Arial" panose="020B0604020202020204" pitchFamily="34" charset="0"/>
              <a:buChar char="•"/>
            </a:pPr>
            <a:r>
              <a:rPr lang="en-GB" sz="2800" dirty="0"/>
              <a:t>Struggle to name body parts</a:t>
            </a:r>
          </a:p>
          <a:p>
            <a:pPr marL="742950" lvl="1" indent="-285750">
              <a:buFont typeface="Arial" panose="020B0604020202020204" pitchFamily="34" charset="0"/>
              <a:buChar char="•"/>
            </a:pPr>
            <a:r>
              <a:rPr lang="en-GB" sz="2800" dirty="0"/>
              <a:t>Some talked to parents/ carers</a:t>
            </a:r>
          </a:p>
          <a:p>
            <a:pPr marL="742950" lvl="1" indent="-285750">
              <a:buFont typeface="Arial" panose="020B0604020202020204" pitchFamily="34" charset="0"/>
              <a:buChar char="•"/>
            </a:pPr>
            <a:r>
              <a:rPr lang="en-GB" sz="2800" dirty="0"/>
              <a:t>Use of gay seen as an insult</a:t>
            </a:r>
          </a:p>
          <a:p>
            <a:pPr marL="742950" lvl="1" indent="-285750">
              <a:buFont typeface="Arial" panose="020B0604020202020204" pitchFamily="34" charset="0"/>
              <a:buChar char="•"/>
            </a:pPr>
            <a:r>
              <a:rPr lang="en-GB" sz="2800" dirty="0"/>
              <a:t>Gender stereotypes</a:t>
            </a:r>
          </a:p>
          <a:p>
            <a:pPr marL="742950" lvl="1" indent="-285750">
              <a:buFont typeface="Arial" panose="020B0604020202020204" pitchFamily="34" charset="0"/>
              <a:buChar char="•"/>
            </a:pPr>
            <a:r>
              <a:rPr lang="en-GB" sz="2800" dirty="0"/>
              <a:t>Wanted more RSE than they had had (Y6)</a:t>
            </a:r>
          </a:p>
          <a:p>
            <a:pPr marL="742950" lvl="1" indent="-285750">
              <a:buFont typeface="Arial" panose="020B0604020202020204" pitchFamily="34" charset="0"/>
              <a:buChar char="•"/>
            </a:pPr>
            <a:r>
              <a:rPr lang="en-GB" sz="2800" dirty="0"/>
              <a:t>Wanted Teachers to deliver the learning (Y6)</a:t>
            </a:r>
          </a:p>
          <a:p>
            <a:endParaRPr lang="en-GB" sz="2800" dirty="0"/>
          </a:p>
        </p:txBody>
      </p:sp>
    </p:spTree>
    <p:extLst>
      <p:ext uri="{BB962C8B-B14F-4D97-AF65-F5344CB8AC3E}">
        <p14:creationId xmlns:p14="http://schemas.microsoft.com/office/powerpoint/2010/main" val="3096892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57262" y="285750"/>
            <a:ext cx="10372725" cy="4985980"/>
          </a:xfrm>
          <a:prstGeom prst="rect">
            <a:avLst/>
          </a:prstGeom>
          <a:noFill/>
        </p:spPr>
        <p:txBody>
          <a:bodyPr wrap="square" rtlCol="0">
            <a:spAutoFit/>
          </a:bodyPr>
          <a:lstStyle/>
          <a:p>
            <a:pPr algn="ctr"/>
            <a:r>
              <a:rPr lang="en-GB" sz="3600" b="1" dirty="0">
                <a:solidFill>
                  <a:srgbClr val="FFC000"/>
                </a:solidFill>
              </a:rPr>
              <a:t>Recommendations for Changes/ Schools: </a:t>
            </a:r>
          </a:p>
          <a:p>
            <a:endParaRPr lang="en-GB" dirty="0"/>
          </a:p>
          <a:p>
            <a:pPr marL="285750" indent="-285750">
              <a:buFont typeface="Arial" panose="020B0604020202020204" pitchFamily="34" charset="0"/>
              <a:buChar char="•"/>
            </a:pPr>
            <a:r>
              <a:rPr lang="en-GB" sz="2400" dirty="0"/>
              <a:t>Introduce children to the correct scientific terms to describe body parts in Key Stage 1</a:t>
            </a:r>
          </a:p>
          <a:p>
            <a:pPr marL="285750" indent="-285750">
              <a:buFont typeface="Arial" panose="020B0604020202020204" pitchFamily="34" charset="0"/>
              <a:buChar char="•"/>
            </a:pPr>
            <a:r>
              <a:rPr lang="en-GB" sz="2400" dirty="0"/>
              <a:t>Challenge the use of ‘gay’ as an insult and include work around the makeup of different families</a:t>
            </a:r>
          </a:p>
          <a:p>
            <a:pPr marL="285750" indent="-285750">
              <a:buFont typeface="Arial" panose="020B0604020202020204" pitchFamily="34" charset="0"/>
              <a:buChar char="•"/>
            </a:pPr>
            <a:r>
              <a:rPr lang="en-GB" sz="2400" dirty="0"/>
              <a:t>Explore/ challenge gender roles/ </a:t>
            </a:r>
            <a:r>
              <a:rPr lang="en-GB" sz="2400" dirty="0" err="1"/>
              <a:t>sterotypes</a:t>
            </a:r>
            <a:endParaRPr lang="en-GB" sz="2400" dirty="0"/>
          </a:p>
          <a:p>
            <a:pPr marL="285750" indent="-285750">
              <a:buFont typeface="Arial" panose="020B0604020202020204" pitchFamily="34" charset="0"/>
              <a:buChar char="•"/>
            </a:pPr>
            <a:r>
              <a:rPr lang="en-GB" sz="2400" dirty="0"/>
              <a:t>Begin to explore puberty changes by the age of 8/9</a:t>
            </a:r>
          </a:p>
          <a:p>
            <a:pPr marL="285750" indent="-285750">
              <a:buFont typeface="Arial" panose="020B0604020202020204" pitchFamily="34" charset="0"/>
              <a:buChar char="•"/>
            </a:pPr>
            <a:r>
              <a:rPr lang="en-GB" sz="2400" dirty="0"/>
              <a:t>Deliver RSE in a progressive way across the school</a:t>
            </a:r>
          </a:p>
          <a:p>
            <a:pPr marL="285750" indent="-285750">
              <a:buFont typeface="Arial" panose="020B0604020202020204" pitchFamily="34" charset="0"/>
              <a:buChar char="•"/>
            </a:pPr>
            <a:r>
              <a:rPr lang="en-GB" sz="2400" dirty="0"/>
              <a:t>Ensure that children in Year 5 and 6 receive RSE input around puberty so that they are prepared as soon as possible for the onset of puberty</a:t>
            </a:r>
          </a:p>
          <a:p>
            <a:pPr marL="285750" indent="-285750">
              <a:buFont typeface="Arial" panose="020B0604020202020204" pitchFamily="34" charset="0"/>
              <a:buChar char="•"/>
            </a:pPr>
            <a:r>
              <a:rPr lang="en-GB" sz="2400" dirty="0"/>
              <a:t>For some sessions on Sex Education consider single gender sessions</a:t>
            </a:r>
          </a:p>
        </p:txBody>
      </p:sp>
    </p:spTree>
    <p:extLst>
      <p:ext uri="{BB962C8B-B14F-4D97-AF65-F5344CB8AC3E}">
        <p14:creationId xmlns:p14="http://schemas.microsoft.com/office/powerpoint/2010/main" val="569624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68979" t="33394" r="8521" b="25727"/>
          <a:stretch/>
        </p:blipFill>
        <p:spPr>
          <a:xfrm>
            <a:off x="264303" y="491319"/>
            <a:ext cx="11677427" cy="5964072"/>
          </a:xfrm>
          <a:prstGeom prst="rect">
            <a:avLst/>
          </a:prstGeom>
        </p:spPr>
      </p:pic>
    </p:spTree>
    <p:extLst>
      <p:ext uri="{BB962C8B-B14F-4D97-AF65-F5344CB8AC3E}">
        <p14:creationId xmlns:p14="http://schemas.microsoft.com/office/powerpoint/2010/main" val="25082343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00100" y="400050"/>
            <a:ext cx="10844213" cy="5786199"/>
          </a:xfrm>
          <a:prstGeom prst="rect">
            <a:avLst/>
          </a:prstGeom>
          <a:noFill/>
        </p:spPr>
        <p:txBody>
          <a:bodyPr wrap="square" rtlCol="0">
            <a:spAutoFit/>
          </a:bodyPr>
          <a:lstStyle/>
          <a:p>
            <a:pPr algn="ctr"/>
            <a:r>
              <a:rPr lang="en-GB" sz="3200" b="1" dirty="0">
                <a:solidFill>
                  <a:srgbClr val="FFC000"/>
                </a:solidFill>
              </a:rPr>
              <a:t>Summary </a:t>
            </a:r>
          </a:p>
          <a:p>
            <a:endParaRPr lang="en-GB" dirty="0"/>
          </a:p>
          <a:p>
            <a:pPr marL="285750" indent="-285750">
              <a:buFont typeface="Arial" panose="020B0604020202020204" pitchFamily="34" charset="0"/>
              <a:buChar char="•"/>
            </a:pPr>
            <a:r>
              <a:rPr lang="en-GB" sz="2000" dirty="0"/>
              <a:t>Parents have the right to withdraw children from Sex Education lessons at Primary School that go </a:t>
            </a:r>
            <a:r>
              <a:rPr lang="en-GB" sz="2000" b="1" dirty="0"/>
              <a:t>beyond</a:t>
            </a:r>
            <a:r>
              <a:rPr lang="en-GB" sz="2000" dirty="0"/>
              <a:t> the content in the Science National Curriculum. </a:t>
            </a:r>
          </a:p>
          <a:p>
            <a:pPr marL="285750" indent="-285750">
              <a:buFont typeface="Arial" panose="020B0604020202020204" pitchFamily="34" charset="0"/>
              <a:buChar char="•"/>
            </a:pPr>
            <a:r>
              <a:rPr lang="en-GB" sz="2000" dirty="0"/>
              <a:t>Topics covered related and linked to the Science Curriculum are statutory and not optional to teach. This is as follows:  </a:t>
            </a:r>
          </a:p>
          <a:p>
            <a:pPr marL="1200150" lvl="2" indent="-285750">
              <a:buFont typeface="Arial" panose="020B0604020202020204" pitchFamily="34" charset="0"/>
              <a:buChar char="•"/>
            </a:pPr>
            <a:r>
              <a:rPr lang="en-GB" sz="2000" dirty="0"/>
              <a:t>In Key Stage 1, children learn that animals, including humans, have offspring that grow into adults. They should be introduced to the concepts of reproduction and growth but not how reproduction occurs. </a:t>
            </a:r>
          </a:p>
          <a:p>
            <a:pPr marL="1200150" lvl="2" indent="-285750">
              <a:buFont typeface="Arial" panose="020B0604020202020204" pitchFamily="34" charset="0"/>
              <a:buChar char="•"/>
            </a:pPr>
            <a:r>
              <a:rPr lang="en-GB" sz="2000" dirty="0"/>
              <a:t>In  Upper Key Stage 2 (Year 5/6), children are taught about the life cycles of humans and animals, including reproduction. They also learn about the change that happen in humans from birth to old age. This includes learning about what happens in puberty. </a:t>
            </a:r>
          </a:p>
          <a:p>
            <a:pPr marL="285750" indent="-285750">
              <a:buFont typeface="Arial" panose="020B0604020202020204" pitchFamily="34" charset="0"/>
              <a:buChar char="•"/>
            </a:pPr>
            <a:r>
              <a:rPr lang="en-GB" sz="2000" dirty="0"/>
              <a:t>School’s have the right and obligation to teach RSE topic to prepare children for life when they leave school.</a:t>
            </a:r>
          </a:p>
          <a:p>
            <a:pPr marL="285750" indent="-285750">
              <a:buFont typeface="Arial" panose="020B0604020202020204" pitchFamily="34" charset="0"/>
              <a:buChar char="•"/>
            </a:pPr>
            <a:r>
              <a:rPr lang="en-GB" sz="2000" dirty="0"/>
              <a:t>The curriculum on Relationships and Sex Education should complement, and be supported by, the school’s wider policies on Behaviour, bullying and safeguarding (PSEH; E-Safety, Relationships </a:t>
            </a:r>
            <a:r>
              <a:rPr lang="en-GB" sz="2000" dirty="0" err="1"/>
              <a:t>etc</a:t>
            </a:r>
            <a:r>
              <a:rPr lang="en-GB" sz="2000" dirty="0"/>
              <a:t>). </a:t>
            </a:r>
          </a:p>
        </p:txBody>
      </p:sp>
    </p:spTree>
    <p:extLst>
      <p:ext uri="{BB962C8B-B14F-4D97-AF65-F5344CB8AC3E}">
        <p14:creationId xmlns:p14="http://schemas.microsoft.com/office/powerpoint/2010/main" val="2045096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9259" y="485775"/>
            <a:ext cx="11571316" cy="3016210"/>
          </a:xfrm>
          <a:prstGeom prst="rect">
            <a:avLst/>
          </a:prstGeom>
          <a:noFill/>
        </p:spPr>
        <p:txBody>
          <a:bodyPr wrap="square" rtlCol="0">
            <a:spAutoFit/>
          </a:bodyPr>
          <a:lstStyle/>
          <a:p>
            <a:pPr algn="ctr"/>
            <a:r>
              <a:rPr lang="en-GB" sz="3200" b="1" dirty="0"/>
              <a:t>Next Steps: </a:t>
            </a:r>
          </a:p>
          <a:p>
            <a:endParaRPr lang="en-GB" dirty="0"/>
          </a:p>
          <a:p>
            <a:pPr marL="457200" indent="-457200">
              <a:buFont typeface="Arial" panose="020B0604020202020204" pitchFamily="34" charset="0"/>
              <a:buChar char="•"/>
            </a:pPr>
            <a:r>
              <a:rPr lang="en-GB" sz="2800" dirty="0"/>
              <a:t>Please reach out to us if you have any concerns or queries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Curriculum maps will be available on our website</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Families will be kept updated</a:t>
            </a:r>
          </a:p>
        </p:txBody>
      </p:sp>
    </p:spTree>
    <p:extLst>
      <p:ext uri="{BB962C8B-B14F-4D97-AF65-F5344CB8AC3E}">
        <p14:creationId xmlns:p14="http://schemas.microsoft.com/office/powerpoint/2010/main" val="282565549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679</TotalTime>
  <Words>1138</Words>
  <Application>Microsoft Office PowerPoint</Application>
  <PresentationFormat>Widescreen</PresentationFormat>
  <Paragraphs>179</Paragraphs>
  <Slides>19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Century Gothic</vt:lpstr>
      <vt:lpstr>Comic Sans MS</vt:lpstr>
      <vt:lpstr>Wingdings 3</vt:lpstr>
      <vt:lpstr>Slice</vt:lpstr>
      <vt:lpstr>CLAYPOLE CE Primary School Relationships AND Sex Education</vt:lpstr>
      <vt:lpstr>PowerPoint Presentation</vt:lpstr>
      <vt:lpstr>Science Curriculum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veronica.stoodley</dc:creator>
  <cp:lastModifiedBy>bennywells29@outlook.com</cp:lastModifiedBy>
  <cp:revision>33</cp:revision>
  <dcterms:created xsi:type="dcterms:W3CDTF">2020-05-05T09:28:48Z</dcterms:created>
  <dcterms:modified xsi:type="dcterms:W3CDTF">2021-07-15T15:52:54Z</dcterms:modified>
</cp:coreProperties>
</file>