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3" r:id="rId1"/>
  </p:sldMasterIdLst>
  <p:sldIdLst>
    <p:sldId id="256" r:id="rId2"/>
    <p:sldId id="257" r:id="rId3"/>
    <p:sldId id="258" r:id="rId4"/>
    <p:sldId id="259" r:id="rId5"/>
    <p:sldId id="260" r:id="rId6"/>
    <p:sldId id="262" r:id="rId7"/>
    <p:sldId id="261" r:id="rId8"/>
    <p:sldId id="266" r:id="rId9"/>
    <p:sldId id="264" r:id="rId10"/>
    <p:sldId id="265" r:id="rId11"/>
    <p:sldId id="267" r:id="rId12"/>
    <p:sldId id="268" r:id="rId13"/>
    <p:sldId id="270" r:id="rId14"/>
    <p:sldId id="283" r:id="rId15"/>
    <p:sldId id="279" r:id="rId16"/>
    <p:sldId id="281" r:id="rId17"/>
    <p:sldId id="282" r:id="rId18"/>
    <p:sldId id="269" r:id="rId19"/>
    <p:sldId id="274" r:id="rId20"/>
    <p:sldId id="272" r:id="rId21"/>
    <p:sldId id="273" r:id="rId22"/>
    <p:sldId id="278" r:id="rId23"/>
    <p:sldId id="271" r:id="rId24"/>
    <p:sldId id="276" r:id="rId25"/>
    <p:sldId id="277" r:id="rId26"/>
    <p:sldId id="280" r:id="rId27"/>
    <p:sldId id="284" r:id="rId28"/>
    <p:sldId id="285"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2373"/>
            <a:ext cx="12192000" cy="6867027"/>
            <a:chOff x="0" y="-2373"/>
            <a:chExt cx="12192000" cy="6867027"/>
          </a:xfrm>
        </p:grpSpPr>
        <p:sp>
          <p:nvSpPr>
            <p:cNvPr id="8" name="Rectangle 7"/>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rot="5400000">
            <a:off x="10089390" y="1792223"/>
            <a:ext cx="990599" cy="304799"/>
          </a:xfrm>
        </p:spPr>
        <p:txBody>
          <a:bodyPr anchor="t"/>
          <a:lstStyle>
            <a:lvl1pPr algn="l">
              <a:defRPr b="0" i="0">
                <a:solidFill>
                  <a:schemeClr val="bg1"/>
                </a:solidFill>
              </a:defRPr>
            </a:lvl1pPr>
          </a:lstStyle>
          <a:p>
            <a:fld id="{BF9C07FB-4A62-4358-A85B-D0D46163E65F}" type="datetimeFigureOut">
              <a:rPr lang="en-GB" smtClean="0"/>
              <a:t>19/09/2021</a:t>
            </a:fld>
            <a:endParaRPr lang="en-GB"/>
          </a:p>
        </p:txBody>
      </p:sp>
      <p:sp>
        <p:nvSpPr>
          <p:cNvPr id="5" name="Footer Placeholder 4"/>
          <p:cNvSpPr>
            <a:spLocks noGrp="1"/>
          </p:cNvSpPr>
          <p:nvPr>
            <p:ph type="ftr" sz="quarter" idx="11"/>
          </p:nvPr>
        </p:nvSpPr>
        <p:spPr>
          <a:xfrm rot="5400000">
            <a:off x="8959592" y="3226820"/>
            <a:ext cx="3859795" cy="304801"/>
          </a:xfrm>
        </p:spPr>
        <p:txBody>
          <a:bodyPr/>
          <a:lstStyle>
            <a:lvl1pPr>
              <a:defRPr b="0" i="0">
                <a:solidFill>
                  <a:schemeClr val="bg1"/>
                </a:solidFill>
              </a:defRPr>
            </a:lvl1pPr>
          </a:lstStyle>
          <a:p>
            <a:endParaRPr lang="en-GB"/>
          </a:p>
        </p:txBody>
      </p:sp>
      <p:sp>
        <p:nvSpPr>
          <p:cNvPr id="10" name="Rectangle 9"/>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10351008" y="292608"/>
            <a:ext cx="838199" cy="767687"/>
          </a:xfrm>
        </p:spPr>
        <p:txBody>
          <a:bodyPr/>
          <a:lstStyle>
            <a:lvl1pPr>
              <a:defRPr sz="2800" b="0" i="0">
                <a:latin typeface="+mj-lt"/>
              </a:defRPr>
            </a:lvl1pPr>
          </a:lstStyle>
          <a:p>
            <a:fld id="{86C7209E-2221-4B6A-BB65-5A21A59BC756}" type="slidenum">
              <a:rPr lang="en-GB" smtClean="0"/>
              <a:t>‹#›</a:t>
            </a:fld>
            <a:endParaRPr lang="en-GB"/>
          </a:p>
        </p:txBody>
      </p:sp>
    </p:spTree>
    <p:extLst>
      <p:ext uri="{BB962C8B-B14F-4D97-AF65-F5344CB8AC3E}">
        <p14:creationId xmlns:p14="http://schemas.microsoft.com/office/powerpoint/2010/main" val="37838494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F9C07FB-4A62-4358-A85B-D0D46163E65F}" type="datetimeFigureOut">
              <a:rPr lang="en-GB" smtClean="0"/>
              <a:t>19/09/2021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C7209E-2221-4B6A-BB65-5A21A59BC756}" type="slidenum">
              <a:rPr lang="en-GB" smtClean="0"/>
              <a:t>‹#›</a:t>
            </a:fld>
            <a:endParaRPr lang="en-GB"/>
          </a:p>
        </p:txBody>
      </p:sp>
    </p:spTree>
    <p:extLst>
      <p:ext uri="{BB962C8B-B14F-4D97-AF65-F5344CB8AC3E}">
        <p14:creationId xmlns:p14="http://schemas.microsoft.com/office/powerpoint/2010/main" val="20772729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13" name="Group 12"/>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2677645"/>
            <a:ext cx="4351023" cy="2283824"/>
          </a:xfrm>
        </p:spPr>
        <p:txBody>
          <a:bodyPr anchor="ctr"/>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95558" y="2677644"/>
            <a:ext cx="3755379" cy="2283823"/>
          </a:xfrm>
        </p:spPr>
        <p:txBody>
          <a:bodyPr anchor="ctr"/>
          <a:lstStyle>
            <a:lvl1pPr marL="0" indent="0" algn="l">
              <a:buNone/>
              <a:defRPr sz="2000" cap="all">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F9C07FB-4A62-4358-A85B-D0D46163E65F}" type="datetimeFigureOut">
              <a:rPr lang="en-GB" smtClean="0"/>
              <a:t>19/09/2021</a:t>
            </a:fld>
            <a:endParaRPr lang="en-GB"/>
          </a:p>
        </p:txBody>
      </p:sp>
      <p:sp>
        <p:nvSpPr>
          <p:cNvPr id="5" name="Footer Placeholder 4"/>
          <p:cNvSpPr>
            <a:spLocks noGrp="1"/>
          </p:cNvSpPr>
          <p:nvPr>
            <p:ph type="ftr" sz="quarter" idx="11"/>
          </p:nvPr>
        </p:nvSpPr>
        <p:spPr/>
        <p:txBody>
          <a:bodyPr/>
          <a:lstStyle/>
          <a:p>
            <a:endParaRPr lang="en-GB"/>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86C7209E-2221-4B6A-BB65-5A21A59BC756}" type="slidenum">
              <a:rPr lang="en-GB" smtClean="0"/>
              <a:t>‹#›</a:t>
            </a:fld>
            <a:endParaRPr lang="en-GB"/>
          </a:p>
        </p:txBody>
      </p:sp>
    </p:spTree>
    <p:extLst>
      <p:ext uri="{BB962C8B-B14F-4D97-AF65-F5344CB8AC3E}">
        <p14:creationId xmlns:p14="http://schemas.microsoft.com/office/powerpoint/2010/main" val="37318741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F9C07FB-4A62-4358-A85B-D0D46163E65F}" type="datetimeFigureOut">
              <a:rPr lang="en-GB" smtClean="0"/>
              <a:t>19/09/2021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6C7209E-2221-4B6A-BB65-5A21A59BC756}" type="slidenum">
              <a:rPr lang="en-GB" smtClean="0"/>
              <a:t>‹#›</a:t>
            </a:fld>
            <a:endParaRPr lang="en-GB"/>
          </a:p>
        </p:txBody>
      </p:sp>
    </p:spTree>
    <p:extLst>
      <p:ext uri="{BB962C8B-B14F-4D97-AF65-F5344CB8AC3E}">
        <p14:creationId xmlns:p14="http://schemas.microsoft.com/office/powerpoint/2010/main" val="37784843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08710" y="3179762"/>
            <a:ext cx="4825159" cy="2840039"/>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F9C07FB-4A62-4358-A85B-D0D46163E65F}" type="datetimeFigureOut">
              <a:rPr lang="en-GB" smtClean="0"/>
              <a:t>19/09/2021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6C7209E-2221-4B6A-BB65-5A21A59BC756}" type="slidenum">
              <a:rPr lang="en-GB" smtClean="0"/>
              <a:t>‹#›</a:t>
            </a:fld>
            <a:endParaRPr lang="en-GB"/>
          </a:p>
        </p:txBody>
      </p:sp>
    </p:spTree>
    <p:extLst>
      <p:ext uri="{BB962C8B-B14F-4D97-AF65-F5344CB8AC3E}">
        <p14:creationId xmlns:p14="http://schemas.microsoft.com/office/powerpoint/2010/main" val="11027691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F9C07FB-4A62-4358-A85B-D0D46163E65F}" type="datetimeFigureOut">
              <a:rPr lang="en-GB" smtClean="0"/>
              <a:t>19/09/2021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6C7209E-2221-4B6A-BB65-5A21A59BC756}" type="slidenum">
              <a:rPr lang="en-GB" smtClean="0"/>
              <a:t>‹#›</a:t>
            </a:fld>
            <a:endParaRPr lang="en-GB"/>
          </a:p>
        </p:txBody>
      </p:sp>
    </p:spTree>
    <p:extLst>
      <p:ext uri="{BB962C8B-B14F-4D97-AF65-F5344CB8AC3E}">
        <p14:creationId xmlns:p14="http://schemas.microsoft.com/office/powerpoint/2010/main" val="35207483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9C07FB-4A62-4358-A85B-D0D46163E65F}" type="datetimeFigureOut">
              <a:rPr lang="en-GB" smtClean="0"/>
              <a:t>19/09/2021</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86C7209E-2221-4B6A-BB65-5A21A59BC756}" type="slidenum">
              <a:rPr lang="en-GB" smtClean="0"/>
              <a:t>‹#›</a:t>
            </a:fld>
            <a:endParaRPr lang="en-GB"/>
          </a:p>
        </p:txBody>
      </p:sp>
    </p:spTree>
    <p:extLst>
      <p:ext uri="{BB962C8B-B14F-4D97-AF65-F5344CB8AC3E}">
        <p14:creationId xmlns:p14="http://schemas.microsoft.com/office/powerpoint/2010/main" val="23040047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14" name="Group 13"/>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Oval 15"/>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295400"/>
            <a:ext cx="2793159" cy="16002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781146" y="1447800"/>
            <a:ext cx="5190065" cy="4572000"/>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1154955" y="2895600"/>
            <a:ext cx="2793158" cy="3129279"/>
          </a:xfrm>
        </p:spPr>
        <p:txBody>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F9C07FB-4A62-4358-A85B-D0D46163E65F}" type="datetimeFigureOut">
              <a:rPr lang="en-GB" smtClean="0"/>
              <a:t>19/09/2021</a:t>
            </a:fld>
            <a:endParaRPr lang="en-GB"/>
          </a:p>
        </p:txBody>
      </p:sp>
      <p:sp>
        <p:nvSpPr>
          <p:cNvPr id="6" name="Footer Placeholder 5"/>
          <p:cNvSpPr>
            <a:spLocks noGrp="1"/>
          </p:cNvSpPr>
          <p:nvPr>
            <p:ph type="ftr" sz="quarter" idx="11"/>
          </p:nvPr>
        </p:nvSpPr>
        <p:spPr/>
        <p:txBody>
          <a:bodyPr/>
          <a:lstStyle/>
          <a:p>
            <a:endParaRPr lang="en-GB"/>
          </a:p>
        </p:txBody>
      </p:sp>
      <p:sp>
        <p:nvSpPr>
          <p:cNvPr id="15" name="Rectangle 14"/>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86C7209E-2221-4B6A-BB65-5A21A59BC756}" type="slidenum">
              <a:rPr lang="en-GB" smtClean="0"/>
              <a:t>‹#›</a:t>
            </a:fld>
            <a:endParaRPr lang="en-GB"/>
          </a:p>
        </p:txBody>
      </p:sp>
    </p:spTree>
    <p:extLst>
      <p:ext uri="{BB962C8B-B14F-4D97-AF65-F5344CB8AC3E}">
        <p14:creationId xmlns:p14="http://schemas.microsoft.com/office/powerpoint/2010/main" val="28772600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20" name="Group 19"/>
          <p:cNvGrpSpPr/>
          <p:nvPr/>
        </p:nvGrpSpPr>
        <p:grpSpPr>
          <a:xfrm>
            <a:off x="0" y="-2373"/>
            <a:ext cx="12192000" cy="6867027"/>
            <a:chOff x="0" y="-2373"/>
            <a:chExt cx="12192000" cy="6867027"/>
          </a:xfrm>
        </p:grpSpPr>
        <p:sp>
          <p:nvSpPr>
            <p:cNvPr id="12" name="Rectangle 11"/>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Rectangle 7"/>
            <p:cNvSpPr/>
            <p:nvPr/>
          </p:nvSpPr>
          <p:spPr>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0"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3907" y="1693332"/>
            <a:ext cx="3860260" cy="173566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bwMode="gray">
          <a:xfrm>
            <a:off x="1154955" y="3657600"/>
            <a:ext cx="3859212" cy="1371600"/>
          </a:xfrm>
        </p:spPr>
        <p:txBody>
          <a:bodyPr>
            <a:normAutofit/>
          </a:bodyPr>
          <a:lstStyle>
            <a:lvl1pPr marL="0" indent="0">
              <a:buNone/>
              <a:defRPr sz="14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F9C07FB-4A62-4358-A85B-D0D46163E65F}" type="datetimeFigureOut">
              <a:rPr lang="en-GB" smtClean="0"/>
              <a:t>19/09/2021</a:t>
            </a:fld>
            <a:endParaRPr lang="en-GB"/>
          </a:p>
        </p:txBody>
      </p:sp>
      <p:sp>
        <p:nvSpPr>
          <p:cNvPr id="6" name="Footer Placeholder 5"/>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86C7209E-2221-4B6A-BB65-5A21A59BC756}" type="slidenum">
              <a:rPr lang="en-GB" smtClean="0"/>
              <a:t>‹#›</a:t>
            </a:fld>
            <a:endParaRPr lang="en-GB"/>
          </a:p>
        </p:txBody>
      </p:sp>
    </p:spTree>
    <p:extLst>
      <p:ext uri="{BB962C8B-B14F-4D97-AF65-F5344CB8AC3E}">
        <p14:creationId xmlns:p14="http://schemas.microsoft.com/office/powerpoint/2010/main" val="12377595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8"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6" y="4966674"/>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bwMode="gray">
          <a:xfrm>
            <a:off x="1154956" y="5536665"/>
            <a:ext cx="8825656" cy="493712"/>
          </a:xfrm>
        </p:spPr>
        <p:txBody>
          <a:bodyPr>
            <a:normAutofit/>
          </a:bodyPr>
          <a:lstStyle>
            <a:lvl1pPr marL="0" indent="0">
              <a:buNone/>
              <a:defRPr sz="1200">
                <a:solidFill>
                  <a:schemeClr val="accent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F9C07FB-4A62-4358-A85B-D0D46163E65F}" type="datetimeFigureOut">
              <a:rPr lang="en-GB" smtClean="0"/>
              <a:t>19/09/2021</a:t>
            </a:fld>
            <a:endParaRPr lang="en-GB"/>
          </a:p>
        </p:txBody>
      </p:sp>
      <p:sp>
        <p:nvSpPr>
          <p:cNvPr id="6" name="Footer Placeholder 5"/>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86C7209E-2221-4B6A-BB65-5A21A59BC756}" type="slidenum">
              <a:rPr lang="en-GB" smtClean="0"/>
              <a:t>‹#›</a:t>
            </a:fld>
            <a:endParaRPr lang="en-GB"/>
          </a:p>
        </p:txBody>
      </p:sp>
    </p:spTree>
    <p:extLst>
      <p:ext uri="{BB962C8B-B14F-4D97-AF65-F5344CB8AC3E}">
        <p14:creationId xmlns:p14="http://schemas.microsoft.com/office/powerpoint/2010/main" val="41227569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12" name="Group 11"/>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1063416"/>
            <a:ext cx="8825659" cy="1379755"/>
          </a:xfrm>
        </p:spPr>
        <p:txBody>
          <a:bodyPr/>
          <a:lstStyle>
            <a:lvl1pPr>
              <a:defRPr sz="40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F9C07FB-4A62-4358-A85B-D0D46163E65F}" type="datetimeFigureOut">
              <a:rPr lang="en-GB" smtClean="0"/>
              <a:t>19/09/2021</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86C7209E-2221-4B6A-BB65-5A21A59BC756}" type="slidenum">
              <a:rPr lang="en-GB" smtClean="0"/>
              <a:t>‹#›</a:t>
            </a:fld>
            <a:endParaRPr lang="en-GB"/>
          </a:p>
        </p:txBody>
      </p:sp>
    </p:spTree>
    <p:extLst>
      <p:ext uri="{BB962C8B-B14F-4D97-AF65-F5344CB8AC3E}">
        <p14:creationId xmlns:p14="http://schemas.microsoft.com/office/powerpoint/2010/main" val="39166650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7" name="Group 6"/>
          <p:cNvGrpSpPr/>
          <p:nvPr/>
        </p:nvGrpSpPr>
        <p:grpSpPr>
          <a:xfrm>
            <a:off x="0" y="-2373"/>
            <a:ext cx="12192000" cy="6867027"/>
            <a:chOff x="0" y="-2373"/>
            <a:chExt cx="12192000" cy="6867027"/>
          </a:xfrm>
        </p:grpSpPr>
        <p:sp>
          <p:nvSpPr>
            <p:cNvPr id="15" name="Rectangle 14"/>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4"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6"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3" name="TextBox 12"/>
          <p:cNvSpPr txBox="1"/>
          <p:nvPr/>
        </p:nvSpPr>
        <p:spPr>
          <a:xfrm>
            <a:off x="9719438" y="2631815"/>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9" name="TextBox 8"/>
          <p:cNvSpPr txBox="1"/>
          <p:nvPr/>
        </p:nvSpPr>
        <p:spPr>
          <a:xfrm>
            <a:off x="898295" y="591093"/>
            <a:ext cx="801912" cy="1569660"/>
          </a:xfrm>
          <a:prstGeom prst="rect">
            <a:avLst/>
          </a:prstGeom>
          <a:noFill/>
        </p:spPr>
        <p:txBody>
          <a:bodyPr wrap="square" rtlCol="0">
            <a:spAutoFit/>
          </a:bodyPr>
          <a:lstStyle>
            <a:defPPr>
              <a:defRPr lang="en-US"/>
            </a:defPPr>
            <a:lvl1pPr algn="r">
              <a:defRPr sz="12200" b="0" i="0">
                <a:solidFill>
                  <a:schemeClr val="accent1"/>
                </a:solidFill>
                <a:latin typeface="Arial"/>
                <a:cs typeface="Arial"/>
              </a:defRPr>
            </a:lvl1pPr>
          </a:lstStyle>
          <a:p>
            <a:pPr lvl="0"/>
            <a:r>
              <a:rPr lang="en-US" sz="9600" dirty="0"/>
              <a:t>“</a:t>
            </a:r>
          </a:p>
        </p:txBody>
      </p:sp>
      <p:sp>
        <p:nvSpPr>
          <p:cNvPr id="2" name="Title 1"/>
          <p:cNvSpPr>
            <a:spLocks noGrp="1"/>
          </p:cNvSpPr>
          <p:nvPr>
            <p:ph type="title"/>
          </p:nvPr>
        </p:nvSpPr>
        <p:spPr>
          <a:xfrm>
            <a:off x="1581878" y="980517"/>
            <a:ext cx="8453906" cy="2698249"/>
          </a:xfrm>
        </p:spPr>
        <p:txBody>
          <a:bodyPr/>
          <a:lstStyle>
            <a:lvl1pPr>
              <a:defRPr sz="4000"/>
            </a:lvl1pPr>
          </a:lstStyle>
          <a:p>
            <a:r>
              <a:rPr lang="en-US" smtClean="0"/>
              <a:t>Click to edit Master title style</a:t>
            </a:r>
            <a:endParaRPr lang="en-US" dirty="0"/>
          </a:p>
        </p:txBody>
      </p:sp>
      <p:sp>
        <p:nvSpPr>
          <p:cNvPr id="14" name="Text Placeholder 3"/>
          <p:cNvSpPr>
            <a:spLocks noGrp="1"/>
          </p:cNvSpPr>
          <p:nvPr>
            <p:ph type="body" sz="half" idx="13"/>
          </p:nvPr>
        </p:nvSpPr>
        <p:spPr bwMode="gray">
          <a:xfrm>
            <a:off x="1945945" y="3678766"/>
            <a:ext cx="7725772" cy="342174"/>
          </a:xfrm>
        </p:spPr>
        <p:txBody>
          <a:bodyPr anchor="t">
            <a:normAutofit/>
          </a:bodyPr>
          <a:lstStyle>
            <a:lvl1pPr marL="0" indent="0">
              <a:buNone/>
              <a:defRPr lang="en-US" sz="1400" b="0" i="0" kern="1200" cap="small" dirty="0">
                <a:solidFill>
                  <a:schemeClr val="accent1"/>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F9C07FB-4A62-4358-A85B-D0D46163E65F}" type="datetimeFigureOut">
              <a:rPr lang="en-GB" smtClean="0"/>
              <a:t>19/09/2021</a:t>
            </a:fld>
            <a:endParaRPr lang="en-GB"/>
          </a:p>
        </p:txBody>
      </p:sp>
      <p:sp>
        <p:nvSpPr>
          <p:cNvPr id="5" name="Footer Placeholder 4"/>
          <p:cNvSpPr>
            <a:spLocks noGrp="1"/>
          </p:cNvSpPr>
          <p:nvPr>
            <p:ph type="ftr" sz="quarter" idx="11"/>
          </p:nvPr>
        </p:nvSpPr>
        <p:spPr/>
        <p:txBody>
          <a:bodyPr/>
          <a:lstStyle/>
          <a:p>
            <a:endParaRPr lang="en-GB"/>
          </a:p>
        </p:txBody>
      </p:sp>
      <p:sp>
        <p:nvSpPr>
          <p:cNvPr id="32" name="Rectangle 3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86C7209E-2221-4B6A-BB65-5A21A59BC756}" type="slidenum">
              <a:rPr lang="en-GB" smtClean="0"/>
              <a:t>‹#›</a:t>
            </a:fld>
            <a:endParaRPr lang="en-GB"/>
          </a:p>
        </p:txBody>
      </p:sp>
    </p:spTree>
    <p:extLst>
      <p:ext uri="{BB962C8B-B14F-4D97-AF65-F5344CB8AC3E}">
        <p14:creationId xmlns:p14="http://schemas.microsoft.com/office/powerpoint/2010/main" val="5823409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18" name="Group 17"/>
          <p:cNvGrpSpPr/>
          <p:nvPr/>
        </p:nvGrpSpPr>
        <p:grpSpPr>
          <a:xfrm>
            <a:off x="0" y="-2373"/>
            <a:ext cx="12192000" cy="6867027"/>
            <a:chOff x="0" y="-2373"/>
            <a:chExt cx="12192000" cy="6867027"/>
          </a:xfrm>
        </p:grpSpPr>
        <p:sp>
          <p:nvSpPr>
            <p:cNvPr id="10" name="Rectangle 9"/>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5033068"/>
            <a:ext cx="8825659" cy="860400"/>
          </a:xfrm>
        </p:spPr>
        <p:txBody>
          <a:bodyPr anchor="t"/>
          <a:lstStyle>
            <a:lvl1pPr marL="0" indent="0" algn="l">
              <a:buNone/>
              <a:defRPr sz="2000" cap="none">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F9C07FB-4A62-4358-A85B-D0D46163E65F}" type="datetimeFigureOut">
              <a:rPr lang="en-GB" smtClean="0"/>
              <a:t>19/09/2021</a:t>
            </a:fld>
            <a:endParaRPr lang="en-GB"/>
          </a:p>
        </p:txBody>
      </p:sp>
      <p:sp>
        <p:nvSpPr>
          <p:cNvPr id="5" name="Footer Placeholder 4"/>
          <p:cNvSpPr>
            <a:spLocks noGrp="1"/>
          </p:cNvSpPr>
          <p:nvPr>
            <p:ph type="ftr" sz="quarter" idx="11"/>
          </p:nvPr>
        </p:nvSpPr>
        <p:spPr/>
        <p:txBody>
          <a:bodyPr/>
          <a:lstStyle/>
          <a:p>
            <a:endParaRPr lang="en-GB"/>
          </a:p>
        </p:txBody>
      </p:sp>
      <p:sp>
        <p:nvSpPr>
          <p:cNvPr id="12" name="Rectangle 1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86C7209E-2221-4B6A-BB65-5A21A59BC756}" type="slidenum">
              <a:rPr lang="en-GB" smtClean="0"/>
              <a:t>‹#›</a:t>
            </a:fld>
            <a:endParaRPr lang="en-GB"/>
          </a:p>
        </p:txBody>
      </p:sp>
    </p:spTree>
    <p:extLst>
      <p:ext uri="{BB962C8B-B14F-4D97-AF65-F5344CB8AC3E}">
        <p14:creationId xmlns:p14="http://schemas.microsoft.com/office/powerpoint/2010/main" val="164289656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17299"/>
            <a:ext cx="3129168"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1154954" y="3193561"/>
            <a:ext cx="3129168" cy="283349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4512721" y="2603502"/>
            <a:ext cx="314538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4512721" y="3193561"/>
            <a:ext cx="3145380" cy="283349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886700" y="2617299"/>
            <a:ext cx="3161029" cy="576261"/>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886700" y="3193561"/>
            <a:ext cx="3164719" cy="28334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22" name="Straight Connector 21"/>
          <p:cNvCxnSpPr/>
          <p:nvPr/>
        </p:nvCxnSpPr>
        <p:spPr>
          <a:xfrm>
            <a:off x="440397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a:off x="7772401" y="2569633"/>
            <a:ext cx="0" cy="3492499"/>
          </a:xfrm>
          <a:prstGeom prst="line">
            <a:avLst/>
          </a:prstGeom>
          <a:ln w="12700" cmpd="sng">
            <a:solidFill>
              <a:schemeClr val="accent1">
                <a:alpha val="41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BF9C07FB-4A62-4358-A85B-D0D46163E65F}" type="datetimeFigureOut">
              <a:rPr lang="en-GB" smtClean="0"/>
              <a:t>19/09/2021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6C7209E-2221-4B6A-BB65-5A21A59BC756}" type="slidenum">
              <a:rPr lang="en-GB" smtClean="0"/>
              <a:t>‹#›</a:t>
            </a:fld>
            <a:endParaRPr lang="en-GB"/>
          </a:p>
        </p:txBody>
      </p:sp>
    </p:spTree>
    <p:extLst>
      <p:ext uri="{BB962C8B-B14F-4D97-AF65-F5344CB8AC3E}">
        <p14:creationId xmlns:p14="http://schemas.microsoft.com/office/powerpoint/2010/main" val="33988852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2" y="4532845"/>
            <a:ext cx="305043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1334552"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1154953" y="5109107"/>
            <a:ext cx="3050437" cy="91794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4572537" y="4532846"/>
            <a:ext cx="3046766" cy="651156"/>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4748463" y="2603500"/>
            <a:ext cx="2691241"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4568865" y="5184002"/>
            <a:ext cx="3050438" cy="84305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983434" y="4532847"/>
            <a:ext cx="3050438" cy="651154"/>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983434" y="5184001"/>
            <a:ext cx="3050437" cy="843054"/>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4388153" y="2603500"/>
            <a:ext cx="0" cy="3517594"/>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801905" y="2603500"/>
            <a:ext cx="0" cy="34925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BF9C07FB-4A62-4358-A85B-D0D46163E65F}" type="datetimeFigureOut">
              <a:rPr lang="en-GB" smtClean="0"/>
              <a:t>19/09/2021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6C7209E-2221-4B6A-BB65-5A21A59BC756}" type="slidenum">
              <a:rPr lang="en-GB" smtClean="0"/>
              <a:t>‹#›</a:t>
            </a:fld>
            <a:endParaRPr lang="en-GB"/>
          </a:p>
        </p:txBody>
      </p:sp>
    </p:spTree>
    <p:extLst>
      <p:ext uri="{BB962C8B-B14F-4D97-AF65-F5344CB8AC3E}">
        <p14:creationId xmlns:p14="http://schemas.microsoft.com/office/powerpoint/2010/main" val="16178964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3" y="973668"/>
            <a:ext cx="8825660" cy="706964"/>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F9C07FB-4A62-4358-A85B-D0D46163E65F}" type="datetimeFigureOut">
              <a:rPr lang="en-GB" smtClean="0"/>
              <a:t>19/09/2021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6C7209E-2221-4B6A-BB65-5A21A59BC756}" type="slidenum">
              <a:rPr lang="en-GB" smtClean="0"/>
              <a:t>‹#›</a:t>
            </a:fld>
            <a:endParaRPr lang="en-GB"/>
          </a:p>
        </p:txBody>
      </p:sp>
    </p:spTree>
    <p:extLst>
      <p:ext uri="{BB962C8B-B14F-4D97-AF65-F5344CB8AC3E}">
        <p14:creationId xmlns:p14="http://schemas.microsoft.com/office/powerpoint/2010/main" val="297128053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19" name="Group 18"/>
          <p:cNvGrpSpPr/>
          <p:nvPr/>
        </p:nvGrpSpPr>
        <p:grpSpPr>
          <a:xfrm>
            <a:off x="0" y="-2373"/>
            <a:ext cx="12192000" cy="6867027"/>
            <a:chOff x="0" y="-2373"/>
            <a:chExt cx="12192000" cy="6867027"/>
          </a:xfrm>
        </p:grpSpPr>
        <p:sp>
          <p:nvSpPr>
            <p:cNvPr id="11" name="Rectangle 10"/>
            <p:cNvSpPr/>
            <p:nvPr/>
          </p:nvSpPr>
          <p:spPr>
            <a:xfrm>
              <a:off x="0" y="0"/>
              <a:ext cx="12192000" cy="6858000"/>
            </a:xfrm>
            <a:prstGeom prst="rect">
              <a:avLst/>
            </a:prstGeom>
            <a:blipFill>
              <a:blip r:embed="rId2">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Rectangle 7"/>
            <p:cNvSpPr/>
            <p:nvPr/>
          </p:nvSpPr>
          <p:spPr>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9"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76756" y="1278468"/>
            <a:ext cx="1413933" cy="4748589"/>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1278468"/>
            <a:ext cx="6247546" cy="474859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F9C07FB-4A62-4358-A85B-D0D46163E65F}" type="datetimeFigureOut">
              <a:rPr lang="en-GB" smtClean="0"/>
              <a:t>19/09/2021</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86C7209E-2221-4B6A-BB65-5A21A59BC756}" type="slidenum">
              <a:rPr lang="en-GB" smtClean="0"/>
              <a:t>‹#›</a:t>
            </a:fld>
            <a:endParaRPr lang="en-GB"/>
          </a:p>
        </p:txBody>
      </p:sp>
    </p:spTree>
    <p:extLst>
      <p:ext uri="{BB962C8B-B14F-4D97-AF65-F5344CB8AC3E}">
        <p14:creationId xmlns:p14="http://schemas.microsoft.com/office/powerpoint/2010/main" val="33520426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9" name="Group 8"/>
          <p:cNvGrpSpPr/>
          <p:nvPr/>
        </p:nvGrpSpPr>
        <p:grpSpPr>
          <a:xfrm>
            <a:off x="0" y="-2373"/>
            <a:ext cx="12192000" cy="6867027"/>
            <a:chOff x="0" y="-2373"/>
            <a:chExt cx="12192000" cy="6867027"/>
          </a:xfrm>
        </p:grpSpPr>
        <p:sp>
          <p:nvSpPr>
            <p:cNvPr id="26" name="Rectangle 25"/>
            <p:cNvSpPr/>
            <p:nvPr/>
          </p:nvSpPr>
          <p:spPr>
            <a:xfrm>
              <a:off x="0" y="0"/>
              <a:ext cx="12192000" cy="6858000"/>
            </a:xfrm>
            <a:prstGeom prst="rect">
              <a:avLst/>
            </a:prstGeom>
            <a:blipFill>
              <a:blip r:embed="rId19">
                <a:duotone>
                  <a:schemeClr val="dk2">
                    <a:shade val="62000"/>
                    <a:hueMod val="108000"/>
                    <a:satMod val="164000"/>
                    <a:lumMod val="69000"/>
                  </a:schemeClr>
                  <a:schemeClr val="dk2">
                    <a:tint val="96000"/>
                    <a:hueMod val="90000"/>
                    <a:satMod val="130000"/>
                    <a:lumMod val="134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3220" y="2667000"/>
              <a:ext cx="4191000" cy="4191000"/>
            </a:xfrm>
            <a:prstGeom prst="ellipse">
              <a:avLst/>
            </a:prstGeom>
            <a:gradFill flip="none" rotWithShape="1">
              <a:gsLst>
                <a:gs pos="0">
                  <a:schemeClr val="bg2">
                    <a:lumMod val="40000"/>
                    <a:lumOff val="60000"/>
                    <a:alpha val="11000"/>
                  </a:schemeClr>
                </a:gs>
                <a:gs pos="75000">
                  <a:schemeClr val="bg2">
                    <a:lumMod val="40000"/>
                    <a:lumOff val="60000"/>
                    <a:alpha val="0"/>
                  </a:schemeClr>
                </a:gs>
                <a:gs pos="36000">
                  <a:schemeClr val="bg2">
                    <a:lumMod val="40000"/>
                    <a:lumOff val="60000"/>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750" y="2895600"/>
              <a:ext cx="2362200" cy="2362200"/>
            </a:xfrm>
            <a:prstGeom prst="ellipse">
              <a:avLst/>
            </a:prstGeom>
            <a:gradFill flip="none" rotWithShape="1">
              <a:gsLst>
                <a:gs pos="0">
                  <a:schemeClr val="bg2">
                    <a:lumMod val="40000"/>
                    <a:lumOff val="60000"/>
                    <a:alpha val="8000"/>
                  </a:schemeClr>
                </a:gs>
                <a:gs pos="72000">
                  <a:schemeClr val="bg2">
                    <a:lumMod val="40000"/>
                    <a:lumOff val="60000"/>
                    <a:alpha val="0"/>
                  </a:schemeClr>
                </a:gs>
                <a:gs pos="36000">
                  <a:schemeClr val="bg2">
                    <a:lumMod val="40000"/>
                    <a:lumOff val="60000"/>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1676400"/>
              <a:ext cx="2819400" cy="2819400"/>
            </a:xfrm>
            <a:prstGeom prst="ellipse">
              <a:avLst/>
            </a:prstGeom>
            <a:gradFill flip="none" rotWithShape="1">
              <a:gsLst>
                <a:gs pos="0">
                  <a:schemeClr val="bg2">
                    <a:lumMod val="40000"/>
                    <a:lumOff val="60000"/>
                    <a:alpha val="7000"/>
                  </a:schemeClr>
                </a:gs>
                <a:gs pos="69000">
                  <a:schemeClr val="bg2">
                    <a:lumMod val="40000"/>
                    <a:lumOff val="60000"/>
                    <a:alpha val="0"/>
                  </a:schemeClr>
                </a:gs>
                <a:gs pos="36000">
                  <a:schemeClr val="bg2">
                    <a:lumMod val="40000"/>
                    <a:lumOff val="6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7999412" y="-2373"/>
              <a:ext cx="1600200" cy="1600200"/>
            </a:xfrm>
            <a:prstGeom prst="ellipse">
              <a:avLst/>
            </a:prstGeom>
            <a:gradFill flip="none" rotWithShape="1">
              <a:gsLst>
                <a:gs pos="0">
                  <a:schemeClr val="bg2">
                    <a:lumMod val="40000"/>
                    <a:lumOff val="60000"/>
                    <a:alpha val="14000"/>
                  </a:schemeClr>
                </a:gs>
                <a:gs pos="73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74054"/>
              <a:ext cx="990600" cy="990600"/>
            </a:xfrm>
            <a:prstGeom prst="ellipse">
              <a:avLst/>
            </a:prstGeom>
            <a:gradFill flip="none" rotWithShape="1">
              <a:gsLst>
                <a:gs pos="0">
                  <a:schemeClr val="bg2">
                    <a:lumMod val="40000"/>
                    <a:lumOff val="60000"/>
                    <a:alpha val="14000"/>
                  </a:schemeClr>
                </a:gs>
                <a:gs pos="66000">
                  <a:schemeClr val="bg2">
                    <a:lumMod val="40000"/>
                    <a:lumOff val="60000"/>
                    <a:alpha val="0"/>
                  </a:schemeClr>
                </a:gs>
                <a:gs pos="36000">
                  <a:schemeClr val="bg2">
                    <a:lumMod val="40000"/>
                    <a:lumOff val="60000"/>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0"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21"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3" y="973668"/>
            <a:ext cx="8761413" cy="70696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5" y="2603500"/>
            <a:ext cx="8761412" cy="34163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650938" y="6394061"/>
            <a:ext cx="990599" cy="304799"/>
          </a:xfrm>
          <a:prstGeom prst="rect">
            <a:avLst/>
          </a:prstGeom>
        </p:spPr>
        <p:txBody>
          <a:bodyPr vert="horz" lIns="91440" tIns="45720" rIns="91440" bIns="45720" rtlCol="0" anchor="t"/>
          <a:lstStyle>
            <a:lvl1pPr algn="r">
              <a:defRPr sz="1000" b="1" i="0">
                <a:solidFill>
                  <a:schemeClr val="accent1"/>
                </a:solidFill>
              </a:defRPr>
            </a:lvl1pPr>
          </a:lstStyle>
          <a:p>
            <a:fld id="{BF9C07FB-4A62-4358-A85B-D0D46163E65F}" type="datetimeFigureOut">
              <a:rPr lang="en-GB" smtClean="0"/>
              <a:t>19/09/2021</a:t>
            </a:fld>
            <a:endParaRPr lang="en-GB"/>
          </a:p>
        </p:txBody>
      </p:sp>
      <p:sp>
        <p:nvSpPr>
          <p:cNvPr id="5" name="Footer Placeholder 4"/>
          <p:cNvSpPr>
            <a:spLocks noGrp="1"/>
          </p:cNvSpPr>
          <p:nvPr>
            <p:ph type="ftr" sz="quarter" idx="3"/>
          </p:nvPr>
        </p:nvSpPr>
        <p:spPr>
          <a:xfrm>
            <a:off x="528358" y="6391838"/>
            <a:ext cx="3859795" cy="304801"/>
          </a:xfrm>
          <a:prstGeom prst="rect">
            <a:avLst/>
          </a:prstGeom>
        </p:spPr>
        <p:txBody>
          <a:bodyPr vert="horz" lIns="91440" tIns="45720" rIns="91440" bIns="45720" rtlCol="0" anchor="b"/>
          <a:lstStyle>
            <a:lvl1pPr algn="l">
              <a:defRPr sz="1000" b="1" i="0">
                <a:solidFill>
                  <a:schemeClr val="accent1"/>
                </a:solidFill>
                <a:latin typeface="+mn-lt"/>
              </a:defRPr>
            </a:lvl1pPr>
          </a:lstStyle>
          <a:p>
            <a:endParaRPr lang="en-GB"/>
          </a:p>
        </p:txBody>
      </p:sp>
      <p:sp>
        <p:nvSpPr>
          <p:cNvPr id="22" name="Rectangle 21"/>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a:xfrm>
            <a:off x="10352540" y="295729"/>
            <a:ext cx="838199" cy="767687"/>
          </a:xfrm>
          <a:prstGeom prst="rect">
            <a:avLst/>
          </a:prstGeom>
        </p:spPr>
        <p:txBody>
          <a:bodyPr vert="horz" lIns="91440" tIns="45720" rIns="91440" bIns="45720" rtlCol="0" anchor="b"/>
          <a:lstStyle>
            <a:lvl1pPr algn="ctr">
              <a:defRPr sz="2800" b="0" i="0">
                <a:solidFill>
                  <a:schemeClr val="bg1"/>
                </a:solidFill>
                <a:latin typeface="+mn-lt"/>
              </a:defRPr>
            </a:lvl1pPr>
          </a:lstStyle>
          <a:p>
            <a:fld id="{86C7209E-2221-4B6A-BB65-5A21A59BC756}" type="slidenum">
              <a:rPr lang="en-GB" smtClean="0"/>
              <a:t>‹#›</a:t>
            </a:fld>
            <a:endParaRPr lang="en-GB"/>
          </a:p>
        </p:txBody>
      </p:sp>
    </p:spTree>
    <p:extLst>
      <p:ext uri="{BB962C8B-B14F-4D97-AF65-F5344CB8AC3E}">
        <p14:creationId xmlns:p14="http://schemas.microsoft.com/office/powerpoint/2010/main" val="1799658047"/>
      </p:ext>
    </p:extLst>
  </p:cSld>
  <p:clrMap bg1="lt1" tx1="dk1" bg2="lt2" tx2="dk2" accent1="accent1" accent2="accent2" accent3="accent3" accent4="accent4" accent5="accent5" accent6="accent6" hlink="hlink" folHlink="folHlink"/>
  <p:sldLayoutIdLst>
    <p:sldLayoutId id="2147483774" r:id="rId1"/>
    <p:sldLayoutId id="2147483775" r:id="rId2"/>
    <p:sldLayoutId id="2147483776" r:id="rId3"/>
    <p:sldLayoutId id="2147483777" r:id="rId4"/>
    <p:sldLayoutId id="2147483778" r:id="rId5"/>
    <p:sldLayoutId id="2147483779" r:id="rId6"/>
    <p:sldLayoutId id="2147483780" r:id="rId7"/>
    <p:sldLayoutId id="2147483781" r:id="rId8"/>
    <p:sldLayoutId id="2147483782" r:id="rId9"/>
    <p:sldLayoutId id="2147483783" r:id="rId10"/>
    <p:sldLayoutId id="2147483784" r:id="rId11"/>
    <p:sldLayoutId id="2147483785" r:id="rId12"/>
    <p:sldLayoutId id="2147483786" r:id="rId13"/>
    <p:sldLayoutId id="2147483787" r:id="rId14"/>
    <p:sldLayoutId id="2147483788" r:id="rId15"/>
    <p:sldLayoutId id="2147483789" r:id="rId16"/>
    <p:sldLayoutId id="2147483790"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hyperlink" Target="https://www.oxfordowl.co.uk/for-home/reading-owl/find-a-book/read-write-inc-phonics--1/phonics-pure-sounds-video"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home.oxfordowl.co.uk/at-school/primary-school-assessment-tests/year-1-phonics-screening-check/" TargetMode="External"/><Relationship Id="rId2" Type="http://schemas.openxmlformats.org/officeDocument/2006/relationships/hyperlink" Target="https://www.youtube.com/watch?v=LbKGLJPp6ww"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Read Write Inc. Phonics</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287313743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Aims</a:t>
            </a:r>
            <a:endParaRPr lang="en-GB" dirty="0"/>
          </a:p>
        </p:txBody>
      </p:sp>
      <p:sp>
        <p:nvSpPr>
          <p:cNvPr id="3" name="Content Placeholder 2"/>
          <p:cNvSpPr>
            <a:spLocks noGrp="1"/>
          </p:cNvSpPr>
          <p:nvPr>
            <p:ph idx="1"/>
          </p:nvPr>
        </p:nvSpPr>
        <p:spPr/>
        <p:txBody>
          <a:bodyPr>
            <a:normAutofit/>
          </a:bodyPr>
          <a:lstStyle/>
          <a:p>
            <a:r>
              <a:rPr lang="en-GB" sz="2800" dirty="0" smtClean="0"/>
              <a:t>Introduction to daily Read, Write Inc. Phonics lessons</a:t>
            </a:r>
          </a:p>
          <a:p>
            <a:r>
              <a:rPr lang="en-GB" sz="2800" dirty="0" smtClean="0"/>
              <a:t>Show how children learn to read with phonics</a:t>
            </a:r>
          </a:p>
          <a:p>
            <a:r>
              <a:rPr lang="en-GB" sz="2800" dirty="0" smtClean="0"/>
              <a:t>How to say the sounds (and blend them together)</a:t>
            </a:r>
            <a:endParaRPr lang="en-GB" sz="2800" dirty="0"/>
          </a:p>
        </p:txBody>
      </p:sp>
    </p:spTree>
    <p:extLst>
      <p:ext uri="{BB962C8B-B14F-4D97-AF65-F5344CB8AC3E}">
        <p14:creationId xmlns:p14="http://schemas.microsoft.com/office/powerpoint/2010/main" val="404376589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Phonics</a:t>
            </a:r>
            <a:endParaRPr lang="en-GB" dirty="0"/>
          </a:p>
        </p:txBody>
      </p:sp>
      <p:sp>
        <p:nvSpPr>
          <p:cNvPr id="3" name="Content Placeholder 2"/>
          <p:cNvSpPr>
            <a:spLocks noGrp="1"/>
          </p:cNvSpPr>
          <p:nvPr>
            <p:ph idx="1"/>
          </p:nvPr>
        </p:nvSpPr>
        <p:spPr>
          <a:xfrm>
            <a:off x="1154954" y="2255770"/>
            <a:ext cx="8761412" cy="3416300"/>
          </a:xfrm>
        </p:spPr>
        <p:txBody>
          <a:bodyPr/>
          <a:lstStyle/>
          <a:p>
            <a:r>
              <a:rPr lang="en-GB" sz="2800" dirty="0">
                <a:solidFill>
                  <a:srgbClr val="111111"/>
                </a:solidFill>
              </a:rPr>
              <a:t>A method of teaching children to read and write the English Language. It teaches children that the sounds of English are represented by letters or groups of </a:t>
            </a:r>
            <a:r>
              <a:rPr lang="en-GB" sz="2800" dirty="0" smtClean="0">
                <a:solidFill>
                  <a:srgbClr val="111111"/>
                </a:solidFill>
              </a:rPr>
              <a:t>letters.  We use 44 sounds to make all the words in the English language.</a:t>
            </a:r>
            <a:endParaRPr lang="en-GB" sz="2800" dirty="0"/>
          </a:p>
          <a:p>
            <a:endParaRPr lang="en-GB" dirty="0"/>
          </a:p>
        </p:txBody>
      </p:sp>
      <p:pic>
        <p:nvPicPr>
          <p:cNvPr id="4" name="Picture 3"/>
          <p:cNvPicPr>
            <a:picLocks noChangeAspect="1"/>
          </p:cNvPicPr>
          <p:nvPr/>
        </p:nvPicPr>
        <p:blipFill>
          <a:blip r:embed="rId2"/>
          <a:stretch>
            <a:fillRect/>
          </a:stretch>
        </p:blipFill>
        <p:spPr>
          <a:xfrm>
            <a:off x="2720686" y="4633845"/>
            <a:ext cx="5810250" cy="2076450"/>
          </a:xfrm>
          <a:prstGeom prst="rect">
            <a:avLst/>
          </a:prstGeom>
        </p:spPr>
      </p:pic>
    </p:spTree>
    <p:extLst>
      <p:ext uri="{BB962C8B-B14F-4D97-AF65-F5344CB8AC3E}">
        <p14:creationId xmlns:p14="http://schemas.microsoft.com/office/powerpoint/2010/main" val="187213350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Organisation </a:t>
            </a:r>
            <a:endParaRPr lang="en-GB" dirty="0"/>
          </a:p>
        </p:txBody>
      </p:sp>
      <p:sp>
        <p:nvSpPr>
          <p:cNvPr id="3" name="Content Placeholder 2"/>
          <p:cNvSpPr>
            <a:spLocks noGrp="1"/>
          </p:cNvSpPr>
          <p:nvPr>
            <p:ph idx="1"/>
          </p:nvPr>
        </p:nvSpPr>
        <p:spPr>
          <a:xfrm>
            <a:off x="627018" y="2603500"/>
            <a:ext cx="10593976" cy="3914866"/>
          </a:xfrm>
        </p:spPr>
        <p:txBody>
          <a:bodyPr>
            <a:normAutofit fontScale="92500" lnSpcReduction="20000"/>
          </a:bodyPr>
          <a:lstStyle/>
          <a:p>
            <a:r>
              <a:rPr lang="en-GB" sz="2800" dirty="0"/>
              <a:t>RWI phonics has a very </a:t>
            </a:r>
            <a:r>
              <a:rPr lang="en-GB" sz="2800" dirty="0" smtClean="0"/>
              <a:t>structured / systematic approach (one </a:t>
            </a:r>
            <a:r>
              <a:rPr lang="en-GB" sz="2800" dirty="0"/>
              <a:t>way to read and spell the English </a:t>
            </a:r>
            <a:r>
              <a:rPr lang="en-GB" sz="2800" dirty="0" smtClean="0"/>
              <a:t>sounds)</a:t>
            </a:r>
          </a:p>
          <a:p>
            <a:pPr marL="0" indent="0">
              <a:buNone/>
            </a:pPr>
            <a:endParaRPr lang="en-GB" sz="2800" dirty="0"/>
          </a:p>
          <a:p>
            <a:r>
              <a:rPr lang="en-GB" sz="2800" dirty="0" smtClean="0"/>
              <a:t>It is delivered </a:t>
            </a:r>
            <a:r>
              <a:rPr lang="en-GB" sz="2800" dirty="0"/>
              <a:t>to groups of children </a:t>
            </a:r>
            <a:r>
              <a:rPr lang="en-GB" sz="2800" dirty="0" smtClean="0"/>
              <a:t>daily (20 minute sessions)</a:t>
            </a:r>
          </a:p>
          <a:p>
            <a:pPr>
              <a:lnSpc>
                <a:spcPct val="90000"/>
              </a:lnSpc>
              <a:buNone/>
            </a:pPr>
            <a:endParaRPr lang="en-US" sz="2800" u="sng" dirty="0" smtClean="0"/>
          </a:p>
          <a:p>
            <a:pPr>
              <a:lnSpc>
                <a:spcPct val="90000"/>
              </a:lnSpc>
              <a:buNone/>
            </a:pPr>
            <a:r>
              <a:rPr lang="en-US" sz="2800" u="sng" dirty="0" smtClean="0"/>
              <a:t>Literacy Lessons taught throughout </a:t>
            </a:r>
            <a:r>
              <a:rPr lang="en-US" sz="2800" u="sng" dirty="0"/>
              <a:t>the week</a:t>
            </a:r>
          </a:p>
          <a:p>
            <a:pPr>
              <a:lnSpc>
                <a:spcPct val="90000"/>
              </a:lnSpc>
            </a:pPr>
            <a:r>
              <a:rPr lang="en-US" sz="2800" dirty="0"/>
              <a:t>Spelling, Punctuation and Grammar lessons</a:t>
            </a:r>
          </a:p>
          <a:p>
            <a:pPr>
              <a:lnSpc>
                <a:spcPct val="90000"/>
              </a:lnSpc>
            </a:pPr>
            <a:r>
              <a:rPr lang="en-US" sz="2800" dirty="0"/>
              <a:t>Reading Comprehension lessons</a:t>
            </a:r>
          </a:p>
          <a:p>
            <a:pPr>
              <a:lnSpc>
                <a:spcPct val="90000"/>
              </a:lnSpc>
            </a:pPr>
            <a:r>
              <a:rPr lang="en-US" sz="2800" dirty="0"/>
              <a:t>Writing lessons</a:t>
            </a:r>
          </a:p>
          <a:p>
            <a:endParaRPr lang="en-GB" sz="2800" dirty="0"/>
          </a:p>
          <a:p>
            <a:endParaRPr lang="en-GB" dirty="0"/>
          </a:p>
        </p:txBody>
      </p:sp>
    </p:spTree>
    <p:extLst>
      <p:ext uri="{BB962C8B-B14F-4D97-AF65-F5344CB8AC3E}">
        <p14:creationId xmlns:p14="http://schemas.microsoft.com/office/powerpoint/2010/main" val="340033636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Learning </a:t>
            </a:r>
            <a:r>
              <a:rPr lang="en-US" dirty="0" smtClean="0"/>
              <a:t>Phonics (synthetic</a:t>
            </a:r>
            <a:r>
              <a:rPr lang="en-US" dirty="0"/>
              <a:t>)</a:t>
            </a:r>
            <a:endParaRPr lang="en-GB" dirty="0"/>
          </a:p>
        </p:txBody>
      </p:sp>
      <p:sp>
        <p:nvSpPr>
          <p:cNvPr id="3" name="Content Placeholder 2"/>
          <p:cNvSpPr>
            <a:spLocks noGrp="1"/>
          </p:cNvSpPr>
          <p:nvPr>
            <p:ph idx="1"/>
          </p:nvPr>
        </p:nvSpPr>
        <p:spPr/>
        <p:txBody>
          <a:bodyPr/>
          <a:lstStyle/>
          <a:p>
            <a:r>
              <a:rPr lang="en-GB" sz="2800" dirty="0"/>
              <a:t>Hook to learn the sounds – </a:t>
            </a:r>
            <a:r>
              <a:rPr lang="en-GB" sz="2800" dirty="0" smtClean="0"/>
              <a:t>pictures are </a:t>
            </a:r>
            <a:r>
              <a:rPr lang="en-GB" sz="2800" dirty="0"/>
              <a:t>in the same shape as the letter</a:t>
            </a:r>
          </a:p>
          <a:p>
            <a:endParaRPr lang="en-GB" dirty="0"/>
          </a:p>
        </p:txBody>
      </p:sp>
      <p:pic>
        <p:nvPicPr>
          <p:cNvPr id="4" name="Picture 3"/>
          <p:cNvPicPr>
            <a:picLocks noChangeAspect="1"/>
          </p:cNvPicPr>
          <p:nvPr/>
        </p:nvPicPr>
        <p:blipFill>
          <a:blip r:embed="rId2"/>
          <a:stretch>
            <a:fillRect/>
          </a:stretch>
        </p:blipFill>
        <p:spPr>
          <a:xfrm>
            <a:off x="1797096" y="3568923"/>
            <a:ext cx="7477125" cy="2038350"/>
          </a:xfrm>
          <a:prstGeom prst="rect">
            <a:avLst/>
          </a:prstGeom>
        </p:spPr>
      </p:pic>
      <p:sp>
        <p:nvSpPr>
          <p:cNvPr id="5" name="Rectangle 4"/>
          <p:cNvSpPr/>
          <p:nvPr/>
        </p:nvSpPr>
        <p:spPr>
          <a:xfrm>
            <a:off x="1275008" y="5857822"/>
            <a:ext cx="8783392" cy="954107"/>
          </a:xfrm>
          <a:prstGeom prst="rect">
            <a:avLst/>
          </a:prstGeom>
        </p:spPr>
        <p:txBody>
          <a:bodyPr wrap="square">
            <a:spAutoFit/>
          </a:bodyPr>
          <a:lstStyle/>
          <a:p>
            <a:r>
              <a:rPr lang="en-GB" sz="2800" b="0" i="0" dirty="0" smtClean="0">
                <a:solidFill>
                  <a:srgbClr val="111111"/>
                </a:solidFill>
                <a:effectLst/>
              </a:rPr>
              <a:t>Synthetic phonics is a way of teaching reading. The letter 'm' sounds like '</a:t>
            </a:r>
            <a:r>
              <a:rPr lang="en-GB" sz="2800" b="0" i="0" dirty="0" err="1" smtClean="0">
                <a:solidFill>
                  <a:srgbClr val="111111"/>
                </a:solidFill>
                <a:effectLst/>
              </a:rPr>
              <a:t>mmmm</a:t>
            </a:r>
            <a:r>
              <a:rPr lang="en-GB" sz="2800" b="0" i="0" dirty="0" smtClean="0">
                <a:solidFill>
                  <a:srgbClr val="111111"/>
                </a:solidFill>
                <a:effectLst/>
              </a:rPr>
              <a:t>' when we say it.</a:t>
            </a:r>
            <a:endParaRPr lang="en-GB" sz="2800" dirty="0"/>
          </a:p>
        </p:txBody>
      </p:sp>
    </p:spTree>
    <p:extLst>
      <p:ext uri="{BB962C8B-B14F-4D97-AF65-F5344CB8AC3E}">
        <p14:creationId xmlns:p14="http://schemas.microsoft.com/office/powerpoint/2010/main" val="412632027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Speed Sounds lessons </a:t>
            </a:r>
            <a:r>
              <a:rPr lang="en-US" dirty="0" smtClean="0"/>
              <a:t>Set </a:t>
            </a:r>
            <a:r>
              <a:rPr lang="en-US" dirty="0"/>
              <a:t>1</a:t>
            </a:r>
            <a:endParaRPr lang="en-GB" dirty="0"/>
          </a:p>
        </p:txBody>
      </p:sp>
      <p:sp>
        <p:nvSpPr>
          <p:cNvPr id="3" name="Content Placeholder 2"/>
          <p:cNvSpPr>
            <a:spLocks noGrp="1"/>
          </p:cNvSpPr>
          <p:nvPr>
            <p:ph idx="1"/>
          </p:nvPr>
        </p:nvSpPr>
        <p:spPr/>
        <p:txBody>
          <a:bodyPr>
            <a:normAutofit/>
          </a:bodyPr>
          <a:lstStyle/>
          <a:p>
            <a:pPr>
              <a:buNone/>
            </a:pPr>
            <a:r>
              <a:rPr lang="en-US" sz="2800" dirty="0"/>
              <a:t>Children </a:t>
            </a:r>
            <a:r>
              <a:rPr lang="en-US" sz="2800" dirty="0" smtClean="0"/>
              <a:t>learn a sound a day</a:t>
            </a:r>
          </a:p>
          <a:p>
            <a:pPr marL="0" indent="0">
              <a:buNone/>
            </a:pPr>
            <a:r>
              <a:rPr lang="en-US" sz="2800" dirty="0" smtClean="0"/>
              <a:t>They are taught to:</a:t>
            </a:r>
          </a:p>
          <a:p>
            <a:r>
              <a:rPr lang="en-US" sz="2800" i="1" dirty="0" smtClean="0"/>
              <a:t>Hear </a:t>
            </a:r>
            <a:r>
              <a:rPr lang="en-US" sz="2800" i="1" dirty="0"/>
              <a:t>and say </a:t>
            </a:r>
            <a:r>
              <a:rPr lang="en-US" sz="2800" i="1" dirty="0" smtClean="0"/>
              <a:t>the sound</a:t>
            </a:r>
            <a:endParaRPr lang="en-US" sz="2800" i="1" dirty="0"/>
          </a:p>
          <a:p>
            <a:r>
              <a:rPr lang="en-US" sz="2800" i="1" dirty="0"/>
              <a:t>Read </a:t>
            </a:r>
            <a:r>
              <a:rPr lang="en-US" sz="2800" i="1" dirty="0" smtClean="0"/>
              <a:t>the sound</a:t>
            </a:r>
            <a:endParaRPr lang="en-US" sz="2800" i="1" dirty="0"/>
          </a:p>
          <a:p>
            <a:r>
              <a:rPr lang="en-US" sz="2800" i="1" dirty="0"/>
              <a:t>Write </a:t>
            </a:r>
            <a:r>
              <a:rPr lang="en-US" sz="2800" i="1" dirty="0" smtClean="0"/>
              <a:t>the sound</a:t>
            </a:r>
            <a:endParaRPr lang="en-US" sz="2800" i="1" dirty="0"/>
          </a:p>
          <a:p>
            <a:pPr marL="0" indent="0">
              <a:buNone/>
            </a:pPr>
            <a:endParaRPr lang="en-GB" sz="2800" dirty="0"/>
          </a:p>
        </p:txBody>
      </p:sp>
      <p:pic>
        <p:nvPicPr>
          <p:cNvPr id="4" name="Picture 3"/>
          <p:cNvPicPr>
            <a:picLocks noChangeAspect="1"/>
          </p:cNvPicPr>
          <p:nvPr/>
        </p:nvPicPr>
        <p:blipFill>
          <a:blip r:embed="rId2"/>
          <a:stretch>
            <a:fillRect/>
          </a:stretch>
        </p:blipFill>
        <p:spPr>
          <a:xfrm>
            <a:off x="4467070" y="4311650"/>
            <a:ext cx="7477125" cy="2038350"/>
          </a:xfrm>
          <a:prstGeom prst="rect">
            <a:avLst/>
          </a:prstGeom>
        </p:spPr>
      </p:pic>
    </p:spTree>
    <p:extLst>
      <p:ext uri="{BB962C8B-B14F-4D97-AF65-F5344CB8AC3E}">
        <p14:creationId xmlns:p14="http://schemas.microsoft.com/office/powerpoint/2010/main" val="7381030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My Turn – Your Turn</a:t>
            </a:r>
            <a:endParaRPr lang="en-GB" dirty="0"/>
          </a:p>
        </p:txBody>
      </p:sp>
      <p:sp>
        <p:nvSpPr>
          <p:cNvPr id="3" name="Content Placeholder 2"/>
          <p:cNvSpPr>
            <a:spLocks noGrp="1"/>
          </p:cNvSpPr>
          <p:nvPr>
            <p:ph idx="1"/>
          </p:nvPr>
        </p:nvSpPr>
        <p:spPr>
          <a:xfrm>
            <a:off x="562527" y="2513348"/>
            <a:ext cx="8761412" cy="3416300"/>
          </a:xfrm>
        </p:spPr>
        <p:txBody>
          <a:bodyPr>
            <a:normAutofit lnSpcReduction="10000"/>
          </a:bodyPr>
          <a:lstStyle/>
          <a:p>
            <a:pPr>
              <a:lnSpc>
                <a:spcPct val="90000"/>
              </a:lnSpc>
              <a:buFont typeface="Wingdings" pitchFamily="2" charset="2"/>
              <a:buChar char="²"/>
            </a:pPr>
            <a:r>
              <a:rPr lang="en-US" sz="2800" dirty="0"/>
              <a:t>Listen to and say the </a:t>
            </a:r>
            <a:r>
              <a:rPr lang="en-US" sz="2800" dirty="0" smtClean="0"/>
              <a:t>sound   ‘</a:t>
            </a:r>
            <a:r>
              <a:rPr lang="en-GB" sz="2800" dirty="0" err="1" smtClean="0">
                <a:solidFill>
                  <a:srgbClr val="111111"/>
                </a:solidFill>
              </a:rPr>
              <a:t>mmmm</a:t>
            </a:r>
            <a:r>
              <a:rPr lang="en-GB" sz="2800" dirty="0" smtClean="0">
                <a:solidFill>
                  <a:srgbClr val="111111"/>
                </a:solidFill>
              </a:rPr>
              <a:t>’</a:t>
            </a:r>
          </a:p>
          <a:p>
            <a:pPr>
              <a:lnSpc>
                <a:spcPct val="90000"/>
              </a:lnSpc>
              <a:buFont typeface="Wingdings" pitchFamily="2" charset="2"/>
              <a:buChar char="²"/>
            </a:pPr>
            <a:endParaRPr lang="en-US" sz="2800" dirty="0"/>
          </a:p>
          <a:p>
            <a:pPr>
              <a:lnSpc>
                <a:spcPct val="90000"/>
              </a:lnSpc>
              <a:buFont typeface="Wingdings" pitchFamily="2" charset="2"/>
              <a:buChar char="²"/>
            </a:pPr>
            <a:r>
              <a:rPr lang="en-US" sz="2800" dirty="0"/>
              <a:t>Read the sound using the </a:t>
            </a:r>
            <a:r>
              <a:rPr lang="en-US" sz="2800" dirty="0" smtClean="0"/>
              <a:t>picture</a:t>
            </a:r>
          </a:p>
          <a:p>
            <a:pPr>
              <a:lnSpc>
                <a:spcPct val="90000"/>
              </a:lnSpc>
              <a:buFont typeface="Wingdings" pitchFamily="2" charset="2"/>
              <a:buChar char="²"/>
            </a:pPr>
            <a:endParaRPr lang="en-US" sz="2800" dirty="0"/>
          </a:p>
          <a:p>
            <a:pPr>
              <a:lnSpc>
                <a:spcPct val="90000"/>
              </a:lnSpc>
              <a:buFont typeface="Wingdings" pitchFamily="2" charset="2"/>
              <a:buChar char="²"/>
            </a:pPr>
            <a:r>
              <a:rPr lang="en-US" sz="2800" dirty="0"/>
              <a:t>Write the sound using </a:t>
            </a:r>
            <a:r>
              <a:rPr lang="en-US" sz="2800" dirty="0" smtClean="0"/>
              <a:t>the rhyme</a:t>
            </a:r>
          </a:p>
          <a:p>
            <a:pPr>
              <a:lnSpc>
                <a:spcPct val="90000"/>
              </a:lnSpc>
              <a:buFont typeface="Wingdings" pitchFamily="2" charset="2"/>
              <a:buChar char="²"/>
            </a:pPr>
            <a:endParaRPr lang="en-US" sz="2800" dirty="0"/>
          </a:p>
          <a:p>
            <a:r>
              <a:rPr lang="en-GB" sz="3600" b="1" i="1" dirty="0" smtClean="0">
                <a:latin typeface="Corbel Light" panose="020B0303020204020204" pitchFamily="34" charset="0"/>
              </a:rPr>
              <a:t>Maisie</a:t>
            </a:r>
            <a:r>
              <a:rPr lang="en-GB" sz="3600" b="1" i="1" dirty="0">
                <a:latin typeface="Corbel Light" panose="020B0303020204020204" pitchFamily="34" charset="0"/>
              </a:rPr>
              <a:t>, mountain, </a:t>
            </a:r>
            <a:r>
              <a:rPr lang="en-GB" sz="3600" b="1" i="1" dirty="0" smtClean="0">
                <a:latin typeface="Corbel Light" panose="020B0303020204020204" pitchFamily="34" charset="0"/>
              </a:rPr>
              <a:t>mountain </a:t>
            </a:r>
            <a:endParaRPr lang="en-GB" sz="3600" b="1" i="1" dirty="0">
              <a:latin typeface="Corbel Light" panose="020B0303020204020204" pitchFamily="34" charset="0"/>
            </a:endParaRPr>
          </a:p>
          <a:p>
            <a:endParaRPr lang="en-GB" dirty="0"/>
          </a:p>
        </p:txBody>
      </p:sp>
      <p:pic>
        <p:nvPicPr>
          <p:cNvPr id="4" name="Picture 4" descr="Read Write Inc.: Set 1: Speed Sound Cards Pack of 10"/>
          <p:cNvPicPr>
            <a:picLocks noChangeAspect="1" noChangeArrowheads="1"/>
          </p:cNvPicPr>
          <p:nvPr/>
        </p:nvPicPr>
        <p:blipFill>
          <a:blip r:embed="rId2"/>
          <a:srcRect/>
          <a:stretch>
            <a:fillRect/>
          </a:stretch>
        </p:blipFill>
        <p:spPr bwMode="auto">
          <a:xfrm>
            <a:off x="8837370" y="3074094"/>
            <a:ext cx="1883241" cy="1433512"/>
          </a:xfrm>
          <a:prstGeom prst="rect">
            <a:avLst/>
          </a:prstGeom>
          <a:noFill/>
          <a:ln w="9525">
            <a:noFill/>
            <a:miter lim="800000"/>
            <a:headEnd/>
            <a:tailEnd/>
          </a:ln>
        </p:spPr>
      </p:pic>
    </p:spTree>
    <p:extLst>
      <p:ext uri="{BB962C8B-B14F-4D97-AF65-F5344CB8AC3E}">
        <p14:creationId xmlns:p14="http://schemas.microsoft.com/office/powerpoint/2010/main" val="31525315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Word Time! </a:t>
            </a:r>
            <a:r>
              <a:rPr lang="en-US" b="1" u="sng" dirty="0" smtClean="0"/>
              <a:t>Fred Talk </a:t>
            </a:r>
            <a:endParaRPr lang="en-GB" b="1" u="sng" dirty="0"/>
          </a:p>
        </p:txBody>
      </p:sp>
      <p:sp>
        <p:nvSpPr>
          <p:cNvPr id="3" name="Content Placeholder 2"/>
          <p:cNvSpPr>
            <a:spLocks noGrp="1"/>
          </p:cNvSpPr>
          <p:nvPr>
            <p:ph idx="1"/>
          </p:nvPr>
        </p:nvSpPr>
        <p:spPr/>
        <p:txBody>
          <a:bodyPr>
            <a:normAutofit lnSpcReduction="10000"/>
          </a:bodyPr>
          <a:lstStyle/>
          <a:p>
            <a:pPr marL="0" indent="0">
              <a:buNone/>
            </a:pPr>
            <a:r>
              <a:rPr lang="en-US" sz="2800" dirty="0" smtClean="0"/>
              <a:t>After the first </a:t>
            </a:r>
            <a:r>
              <a:rPr lang="en-US" sz="2800" dirty="0"/>
              <a:t>5 sounds </a:t>
            </a:r>
            <a:r>
              <a:rPr lang="en-US" sz="2800" dirty="0" smtClean="0"/>
              <a:t>are taught</a:t>
            </a:r>
            <a:endParaRPr lang="en-US" sz="2800" dirty="0"/>
          </a:p>
          <a:p>
            <a:pPr>
              <a:buNone/>
            </a:pPr>
            <a:r>
              <a:rPr lang="en-US" sz="2800" dirty="0"/>
              <a:t> </a:t>
            </a:r>
            <a:r>
              <a:rPr lang="en-US" sz="2800" b="1" dirty="0"/>
              <a:t>m, a, s, d </a:t>
            </a:r>
            <a:r>
              <a:rPr lang="en-US" sz="2800" dirty="0"/>
              <a:t>and</a:t>
            </a:r>
            <a:r>
              <a:rPr lang="en-US" sz="2800" b="1" dirty="0"/>
              <a:t> t</a:t>
            </a:r>
          </a:p>
          <a:p>
            <a:pPr marL="0" indent="0">
              <a:buNone/>
            </a:pPr>
            <a:r>
              <a:rPr lang="en-US" sz="2800" dirty="0"/>
              <a:t>The children are introduced to a character called Fred.</a:t>
            </a:r>
          </a:p>
          <a:p>
            <a:pPr marL="0" indent="0">
              <a:buNone/>
            </a:pPr>
            <a:r>
              <a:rPr lang="en-US" sz="2800" dirty="0"/>
              <a:t>These 5 sounds can be blended for reading to make simple CVC (consonant – vowel – consonant) </a:t>
            </a:r>
            <a:r>
              <a:rPr lang="en-US" sz="2800" dirty="0" smtClean="0"/>
              <a:t>words.</a:t>
            </a:r>
            <a:endParaRPr lang="en-US" sz="2800" dirty="0"/>
          </a:p>
          <a:p>
            <a:endParaRPr lang="en-GB" dirty="0"/>
          </a:p>
        </p:txBody>
      </p:sp>
      <p:pic>
        <p:nvPicPr>
          <p:cNvPr id="4" name="Picture 4" descr="Read Write Inc.: Fred the Frog - Toy (Pack of 10)"/>
          <p:cNvPicPr>
            <a:picLocks noChangeAspect="1" noChangeArrowheads="1"/>
          </p:cNvPicPr>
          <p:nvPr/>
        </p:nvPicPr>
        <p:blipFill>
          <a:blip r:embed="rId2"/>
          <a:srcRect/>
          <a:stretch>
            <a:fillRect/>
          </a:stretch>
        </p:blipFill>
        <p:spPr bwMode="auto">
          <a:xfrm>
            <a:off x="9435051" y="2286201"/>
            <a:ext cx="2156910" cy="1448671"/>
          </a:xfrm>
          <a:prstGeom prst="rect">
            <a:avLst/>
          </a:prstGeom>
          <a:noFill/>
          <a:ln w="9525">
            <a:noFill/>
            <a:miter lim="800000"/>
            <a:headEnd/>
            <a:tailEnd/>
          </a:ln>
        </p:spPr>
      </p:pic>
    </p:spTree>
    <p:extLst>
      <p:ext uri="{BB962C8B-B14F-4D97-AF65-F5344CB8AC3E}">
        <p14:creationId xmlns:p14="http://schemas.microsoft.com/office/powerpoint/2010/main" val="95559391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Saying the sounds</a:t>
            </a:r>
            <a:endParaRPr lang="en-GB" dirty="0"/>
          </a:p>
        </p:txBody>
      </p:sp>
      <p:sp>
        <p:nvSpPr>
          <p:cNvPr id="3" name="Content Placeholder 2"/>
          <p:cNvSpPr>
            <a:spLocks noGrp="1"/>
          </p:cNvSpPr>
          <p:nvPr>
            <p:ph idx="1"/>
          </p:nvPr>
        </p:nvSpPr>
        <p:spPr/>
        <p:txBody>
          <a:bodyPr>
            <a:noAutofit/>
          </a:bodyPr>
          <a:lstStyle/>
          <a:p>
            <a:r>
              <a:rPr lang="en-US" sz="2800" dirty="0" smtClean="0"/>
              <a:t>The  </a:t>
            </a:r>
            <a:r>
              <a:rPr lang="en-US" sz="2800" dirty="0"/>
              <a:t>sounds must be very pure and distinct so children can sound-blend</a:t>
            </a:r>
            <a:r>
              <a:rPr lang="en-US" sz="2800" dirty="0" smtClean="0"/>
              <a:t>.</a:t>
            </a:r>
          </a:p>
          <a:p>
            <a:pPr>
              <a:buFont typeface="Wingdings" pitchFamily="2" charset="2"/>
              <a:buChar char="²"/>
            </a:pPr>
            <a:r>
              <a:rPr lang="en-US" sz="2800" dirty="0" smtClean="0"/>
              <a:t>c-a-t </a:t>
            </a:r>
            <a:r>
              <a:rPr lang="en-US" sz="2800" dirty="0"/>
              <a:t>= cat, </a:t>
            </a:r>
            <a:r>
              <a:rPr lang="en-US" sz="2800" dirty="0" err="1"/>
              <a:t>ch</a:t>
            </a:r>
            <a:r>
              <a:rPr lang="en-US" sz="2800" dirty="0"/>
              <a:t>-</a:t>
            </a:r>
            <a:r>
              <a:rPr lang="en-US" sz="2800" dirty="0" err="1"/>
              <a:t>i</a:t>
            </a:r>
            <a:r>
              <a:rPr lang="en-US" sz="2800" dirty="0"/>
              <a:t>-p = chip, l-</a:t>
            </a:r>
            <a:r>
              <a:rPr lang="en-US" sz="2800" dirty="0" err="1"/>
              <a:t>igh</a:t>
            </a:r>
            <a:r>
              <a:rPr lang="en-US" sz="2800" dirty="0"/>
              <a:t>-t = light</a:t>
            </a:r>
          </a:p>
          <a:p>
            <a:pPr>
              <a:buFont typeface="Wingdings" pitchFamily="2" charset="2"/>
              <a:buChar char="²"/>
            </a:pPr>
            <a:r>
              <a:rPr lang="en-US" sz="2800" dirty="0"/>
              <a:t>Try to </a:t>
            </a:r>
            <a:r>
              <a:rPr lang="en-US" sz="2800" dirty="0" err="1"/>
              <a:t>aviod</a:t>
            </a:r>
            <a:r>
              <a:rPr lang="en-US" sz="2800" dirty="0"/>
              <a:t> </a:t>
            </a:r>
            <a:r>
              <a:rPr lang="en-US" sz="2800" dirty="0" err="1"/>
              <a:t>cuh</a:t>
            </a:r>
            <a:r>
              <a:rPr lang="en-US" sz="2800" dirty="0"/>
              <a:t>-a-</a:t>
            </a:r>
            <a:r>
              <a:rPr lang="en-US" sz="2800" dirty="0" err="1"/>
              <a:t>tuh</a:t>
            </a:r>
            <a:r>
              <a:rPr lang="en-US" sz="2800" dirty="0"/>
              <a:t>, </a:t>
            </a:r>
            <a:r>
              <a:rPr lang="en-US" sz="2800" dirty="0" err="1"/>
              <a:t>chuh-i-puh</a:t>
            </a:r>
            <a:r>
              <a:rPr lang="en-US" sz="2800" dirty="0"/>
              <a:t>, </a:t>
            </a:r>
            <a:r>
              <a:rPr lang="en-US" sz="2800" dirty="0" err="1"/>
              <a:t>luh-igh-tuh</a:t>
            </a:r>
            <a:endParaRPr lang="en-US" sz="2800" dirty="0"/>
          </a:p>
          <a:p>
            <a:r>
              <a:rPr lang="en-US" sz="2800" dirty="0">
                <a:hlinkClick r:id="rId2"/>
              </a:rPr>
              <a:t>https://www.oxfordowl.co.uk/for-home/reading-owl/find-a-book/read-write-inc-phonics--</a:t>
            </a:r>
            <a:r>
              <a:rPr lang="en-US" sz="2800" dirty="0" smtClean="0">
                <a:hlinkClick r:id="rId2"/>
              </a:rPr>
              <a:t>1/phonics-pure-sounds-video</a:t>
            </a:r>
            <a:endParaRPr lang="en-US" sz="2800" dirty="0" smtClean="0"/>
          </a:p>
          <a:p>
            <a:endParaRPr lang="en-US" sz="2800" dirty="0"/>
          </a:p>
          <a:p>
            <a:endParaRPr lang="en-GB" sz="2800" dirty="0"/>
          </a:p>
        </p:txBody>
      </p:sp>
    </p:spTree>
    <p:extLst>
      <p:ext uri="{BB962C8B-B14F-4D97-AF65-F5344CB8AC3E}">
        <p14:creationId xmlns:p14="http://schemas.microsoft.com/office/powerpoint/2010/main" val="25030617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Perfect Partner Practice</a:t>
            </a:r>
            <a:endParaRPr lang="en-GB" dirty="0"/>
          </a:p>
        </p:txBody>
      </p:sp>
      <p:sp>
        <p:nvSpPr>
          <p:cNvPr id="3" name="Content Placeholder 2"/>
          <p:cNvSpPr>
            <a:spLocks noGrp="1"/>
          </p:cNvSpPr>
          <p:nvPr>
            <p:ph idx="1"/>
          </p:nvPr>
        </p:nvSpPr>
        <p:spPr>
          <a:xfrm>
            <a:off x="1154953" y="2165619"/>
            <a:ext cx="9212539" cy="3416300"/>
          </a:xfrm>
        </p:spPr>
        <p:txBody>
          <a:bodyPr>
            <a:noAutofit/>
          </a:bodyPr>
          <a:lstStyle/>
          <a:p>
            <a:pPr>
              <a:lnSpc>
                <a:spcPct val="90000"/>
              </a:lnSpc>
            </a:pPr>
            <a:r>
              <a:rPr lang="en-US" sz="2800" dirty="0"/>
              <a:t>Practice saying all the </a:t>
            </a:r>
            <a:r>
              <a:rPr lang="en-US" sz="2800" i="1" dirty="0"/>
              <a:t>stretchy</a:t>
            </a:r>
            <a:r>
              <a:rPr lang="en-US" sz="2800" dirty="0"/>
              <a:t> consonant sounds.</a:t>
            </a:r>
          </a:p>
          <a:p>
            <a:pPr marL="0" indent="0">
              <a:lnSpc>
                <a:spcPct val="90000"/>
              </a:lnSpc>
              <a:buNone/>
            </a:pPr>
            <a:r>
              <a:rPr lang="en-US" sz="2800" dirty="0">
                <a:solidFill>
                  <a:srgbClr val="7F7F7F"/>
                </a:solidFill>
              </a:rPr>
              <a:t>f, l, m, n, r, s, v, z, </a:t>
            </a:r>
            <a:r>
              <a:rPr lang="en-US" sz="2800" dirty="0" err="1">
                <a:solidFill>
                  <a:srgbClr val="7F7F7F"/>
                </a:solidFill>
              </a:rPr>
              <a:t>sh</a:t>
            </a:r>
            <a:r>
              <a:rPr lang="en-US" sz="2800" dirty="0">
                <a:solidFill>
                  <a:srgbClr val="7F7F7F"/>
                </a:solidFill>
              </a:rPr>
              <a:t>, </a:t>
            </a:r>
            <a:r>
              <a:rPr lang="en-US" sz="2800" dirty="0" err="1">
                <a:solidFill>
                  <a:srgbClr val="7F7F7F"/>
                </a:solidFill>
              </a:rPr>
              <a:t>th</a:t>
            </a:r>
            <a:r>
              <a:rPr lang="en-US" sz="2800" dirty="0">
                <a:solidFill>
                  <a:srgbClr val="7F7F7F"/>
                </a:solidFill>
              </a:rPr>
              <a:t>, ng </a:t>
            </a:r>
            <a:r>
              <a:rPr lang="en-US" sz="2800" dirty="0" err="1">
                <a:solidFill>
                  <a:srgbClr val="7F7F7F"/>
                </a:solidFill>
              </a:rPr>
              <a:t>nk</a:t>
            </a:r>
            <a:endParaRPr lang="en-US" sz="2800" dirty="0">
              <a:solidFill>
                <a:srgbClr val="7F7F7F"/>
              </a:solidFill>
            </a:endParaRPr>
          </a:p>
          <a:p>
            <a:pPr>
              <a:lnSpc>
                <a:spcPct val="90000"/>
              </a:lnSpc>
            </a:pPr>
            <a:r>
              <a:rPr lang="en-US" sz="2800" dirty="0"/>
              <a:t>Practice saying all the </a:t>
            </a:r>
            <a:r>
              <a:rPr lang="en-US" sz="2800" b="1" dirty="0"/>
              <a:t>bouncy </a:t>
            </a:r>
            <a:r>
              <a:rPr lang="en-US" sz="2800" dirty="0"/>
              <a:t>consonant sounds.</a:t>
            </a:r>
          </a:p>
          <a:p>
            <a:pPr marL="0" indent="0">
              <a:lnSpc>
                <a:spcPct val="90000"/>
              </a:lnSpc>
              <a:buNone/>
            </a:pPr>
            <a:r>
              <a:rPr lang="en-US" sz="2800" dirty="0">
                <a:solidFill>
                  <a:srgbClr val="7F7F7F"/>
                </a:solidFill>
              </a:rPr>
              <a:t>b, c k, d, g, h, j, p, </a:t>
            </a:r>
            <a:r>
              <a:rPr lang="en-US" sz="2800" dirty="0" err="1">
                <a:solidFill>
                  <a:srgbClr val="7F7F7F"/>
                </a:solidFill>
              </a:rPr>
              <a:t>qu</a:t>
            </a:r>
            <a:r>
              <a:rPr lang="en-US" sz="2800" dirty="0">
                <a:solidFill>
                  <a:srgbClr val="7F7F7F"/>
                </a:solidFill>
              </a:rPr>
              <a:t>, t, w, x, y, </a:t>
            </a:r>
            <a:r>
              <a:rPr lang="en-US" sz="2800" dirty="0" err="1">
                <a:solidFill>
                  <a:srgbClr val="7F7F7F"/>
                </a:solidFill>
              </a:rPr>
              <a:t>ch</a:t>
            </a:r>
            <a:endParaRPr lang="en-US" sz="2800" dirty="0">
              <a:solidFill>
                <a:srgbClr val="7F7F7F"/>
              </a:solidFill>
            </a:endParaRPr>
          </a:p>
          <a:p>
            <a:pPr>
              <a:lnSpc>
                <a:spcPct val="90000"/>
              </a:lnSpc>
            </a:pPr>
            <a:r>
              <a:rPr lang="en-US" sz="2800" dirty="0"/>
              <a:t>Practice saying the </a:t>
            </a:r>
            <a:r>
              <a:rPr lang="en-US" sz="2800" b="1" dirty="0"/>
              <a:t>bouncy</a:t>
            </a:r>
            <a:r>
              <a:rPr lang="en-US" sz="2800" dirty="0"/>
              <a:t> vowel sounds.</a:t>
            </a:r>
          </a:p>
          <a:p>
            <a:pPr marL="0" indent="0">
              <a:lnSpc>
                <a:spcPct val="90000"/>
              </a:lnSpc>
              <a:buNone/>
            </a:pPr>
            <a:r>
              <a:rPr lang="en-US" sz="2800" dirty="0">
                <a:solidFill>
                  <a:srgbClr val="7F7F7F"/>
                </a:solidFill>
              </a:rPr>
              <a:t>a, e, </a:t>
            </a:r>
            <a:r>
              <a:rPr lang="en-US" sz="2800" dirty="0" err="1">
                <a:solidFill>
                  <a:srgbClr val="7F7F7F"/>
                </a:solidFill>
              </a:rPr>
              <a:t>i</a:t>
            </a:r>
            <a:r>
              <a:rPr lang="en-US" sz="2800" dirty="0">
                <a:solidFill>
                  <a:srgbClr val="7F7F7F"/>
                </a:solidFill>
              </a:rPr>
              <a:t>, o, u</a:t>
            </a:r>
          </a:p>
          <a:p>
            <a:pPr>
              <a:lnSpc>
                <a:spcPct val="90000"/>
              </a:lnSpc>
            </a:pPr>
            <a:r>
              <a:rPr lang="en-US" sz="2800" dirty="0"/>
              <a:t>Practice saying the </a:t>
            </a:r>
            <a:r>
              <a:rPr lang="en-US" sz="2800" i="1" dirty="0"/>
              <a:t>stretchy </a:t>
            </a:r>
            <a:r>
              <a:rPr lang="en-US" sz="2800" dirty="0"/>
              <a:t>vowel sounds.</a:t>
            </a:r>
            <a:endParaRPr lang="en-US" sz="2800" dirty="0">
              <a:solidFill>
                <a:srgbClr val="7F7F7F"/>
              </a:solidFill>
            </a:endParaRPr>
          </a:p>
          <a:p>
            <a:pPr marL="0" indent="0">
              <a:lnSpc>
                <a:spcPct val="90000"/>
              </a:lnSpc>
              <a:buNone/>
            </a:pPr>
            <a:r>
              <a:rPr lang="en-US" sz="2800" dirty="0">
                <a:solidFill>
                  <a:srgbClr val="7F7F7F"/>
                </a:solidFill>
              </a:rPr>
              <a:t>ay, </a:t>
            </a:r>
            <a:r>
              <a:rPr lang="en-US" sz="2800" dirty="0" err="1">
                <a:solidFill>
                  <a:srgbClr val="7F7F7F"/>
                </a:solidFill>
              </a:rPr>
              <a:t>ee</a:t>
            </a:r>
            <a:r>
              <a:rPr lang="en-US" sz="2800" dirty="0">
                <a:solidFill>
                  <a:srgbClr val="7F7F7F"/>
                </a:solidFill>
              </a:rPr>
              <a:t>, </a:t>
            </a:r>
            <a:r>
              <a:rPr lang="en-US" sz="2800" dirty="0" err="1">
                <a:solidFill>
                  <a:srgbClr val="7F7F7F"/>
                </a:solidFill>
              </a:rPr>
              <a:t>igh</a:t>
            </a:r>
            <a:r>
              <a:rPr lang="en-US" sz="2800" dirty="0">
                <a:solidFill>
                  <a:srgbClr val="7F7F7F"/>
                </a:solidFill>
              </a:rPr>
              <a:t>, ow (blow), </a:t>
            </a:r>
            <a:r>
              <a:rPr lang="en-US" sz="2800" dirty="0" err="1">
                <a:solidFill>
                  <a:srgbClr val="7F7F7F"/>
                </a:solidFill>
              </a:rPr>
              <a:t>oo</a:t>
            </a:r>
            <a:r>
              <a:rPr lang="en-US" sz="2800" dirty="0">
                <a:solidFill>
                  <a:srgbClr val="7F7F7F"/>
                </a:solidFill>
              </a:rPr>
              <a:t>, </a:t>
            </a:r>
            <a:r>
              <a:rPr lang="en-US" sz="2800" dirty="0" err="1">
                <a:solidFill>
                  <a:srgbClr val="7F7F7F"/>
                </a:solidFill>
              </a:rPr>
              <a:t>oo</a:t>
            </a:r>
            <a:r>
              <a:rPr lang="en-US" sz="2800" dirty="0">
                <a:solidFill>
                  <a:srgbClr val="7F7F7F"/>
                </a:solidFill>
              </a:rPr>
              <a:t> (look), </a:t>
            </a:r>
            <a:r>
              <a:rPr lang="en-US" sz="2800" dirty="0" err="1">
                <a:solidFill>
                  <a:srgbClr val="7F7F7F"/>
                </a:solidFill>
              </a:rPr>
              <a:t>ar</a:t>
            </a:r>
            <a:r>
              <a:rPr lang="en-US" sz="2800" dirty="0">
                <a:solidFill>
                  <a:srgbClr val="7F7F7F"/>
                </a:solidFill>
              </a:rPr>
              <a:t>, or, air, </a:t>
            </a:r>
            <a:r>
              <a:rPr lang="en-US" sz="2800" dirty="0" err="1">
                <a:solidFill>
                  <a:srgbClr val="7F7F7F"/>
                </a:solidFill>
              </a:rPr>
              <a:t>ir</a:t>
            </a:r>
            <a:r>
              <a:rPr lang="en-US" sz="2800" dirty="0">
                <a:solidFill>
                  <a:srgbClr val="7F7F7F"/>
                </a:solidFill>
              </a:rPr>
              <a:t>, </a:t>
            </a:r>
            <a:r>
              <a:rPr lang="en-US" sz="2800" dirty="0" err="1">
                <a:solidFill>
                  <a:srgbClr val="7F7F7F"/>
                </a:solidFill>
              </a:rPr>
              <a:t>ou</a:t>
            </a:r>
            <a:r>
              <a:rPr lang="en-US" sz="2800" dirty="0">
                <a:solidFill>
                  <a:srgbClr val="7F7F7F"/>
                </a:solidFill>
              </a:rPr>
              <a:t>, oy</a:t>
            </a:r>
            <a:endParaRPr lang="en-US" sz="2800" dirty="0"/>
          </a:p>
          <a:p>
            <a:endParaRPr lang="en-GB" sz="2800" dirty="0"/>
          </a:p>
        </p:txBody>
      </p:sp>
    </p:spTree>
    <p:extLst>
      <p:ext uri="{BB962C8B-B14F-4D97-AF65-F5344CB8AC3E}">
        <p14:creationId xmlns:p14="http://schemas.microsoft.com/office/powerpoint/2010/main" val="328231958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Word Time! </a:t>
            </a:r>
            <a:r>
              <a:rPr lang="en-GB" b="1" u="sng" dirty="0" smtClean="0"/>
              <a:t>magnetic </a:t>
            </a:r>
            <a:r>
              <a:rPr lang="en-GB" b="1" u="sng" dirty="0"/>
              <a:t>letters</a:t>
            </a:r>
            <a:r>
              <a:rPr lang="en-GB" dirty="0"/>
              <a:t/>
            </a:r>
            <a:br>
              <a:rPr lang="en-GB" dirty="0"/>
            </a:br>
            <a:endParaRPr lang="en-GB" dirty="0"/>
          </a:p>
        </p:txBody>
      </p:sp>
      <p:sp>
        <p:nvSpPr>
          <p:cNvPr id="3" name="Content Placeholder 2"/>
          <p:cNvSpPr>
            <a:spLocks noGrp="1"/>
          </p:cNvSpPr>
          <p:nvPr>
            <p:ph idx="1"/>
          </p:nvPr>
        </p:nvSpPr>
        <p:spPr/>
        <p:txBody>
          <a:bodyPr>
            <a:normAutofit fontScale="92500" lnSpcReduction="10000"/>
          </a:bodyPr>
          <a:lstStyle/>
          <a:p>
            <a:pPr>
              <a:buNone/>
            </a:pPr>
            <a:r>
              <a:rPr lang="en-US" sz="2800" dirty="0"/>
              <a:t>Children know </a:t>
            </a:r>
            <a:r>
              <a:rPr lang="en-US" sz="2800" b="1" dirty="0"/>
              <a:t>m, a, s, d </a:t>
            </a:r>
            <a:r>
              <a:rPr lang="en-US" sz="2800" dirty="0"/>
              <a:t>and </a:t>
            </a:r>
            <a:r>
              <a:rPr lang="en-US" sz="2800" b="1" dirty="0"/>
              <a:t>t</a:t>
            </a:r>
          </a:p>
          <a:p>
            <a:pPr>
              <a:buNone/>
            </a:pPr>
            <a:endParaRPr lang="en-GB" sz="2800" dirty="0"/>
          </a:p>
          <a:p>
            <a:pPr algn="ctr">
              <a:buNone/>
            </a:pPr>
            <a:r>
              <a:rPr lang="en-US" sz="2800" dirty="0"/>
              <a:t>mad		sad		dad 		mat</a:t>
            </a:r>
          </a:p>
          <a:p>
            <a:pPr algn="ctr">
              <a:buNone/>
            </a:pPr>
            <a:r>
              <a:rPr lang="en-US" sz="2800" dirty="0"/>
              <a:t>sat		</a:t>
            </a:r>
            <a:r>
              <a:rPr lang="en-US" sz="2800" dirty="0" err="1"/>
              <a:t>sam</a:t>
            </a:r>
            <a:endParaRPr lang="en-US" sz="2800" dirty="0"/>
          </a:p>
          <a:p>
            <a:pPr algn="ctr">
              <a:buNone/>
            </a:pPr>
            <a:r>
              <a:rPr lang="en-US" sz="2800" dirty="0" err="1"/>
              <a:t>dat</a:t>
            </a:r>
            <a:r>
              <a:rPr lang="en-US" sz="2800" dirty="0"/>
              <a:t>		das		</a:t>
            </a:r>
            <a:r>
              <a:rPr lang="en-US" sz="2800" dirty="0" err="1"/>
              <a:t>tas</a:t>
            </a:r>
            <a:endParaRPr lang="en-US" sz="2800" dirty="0"/>
          </a:p>
          <a:p>
            <a:pPr algn="ctr">
              <a:buNone/>
            </a:pPr>
            <a:endParaRPr lang="en-US" sz="2800" dirty="0"/>
          </a:p>
          <a:p>
            <a:pPr algn="ctr">
              <a:buNone/>
            </a:pPr>
            <a:r>
              <a:rPr lang="en-US" sz="2800" dirty="0"/>
              <a:t>m, a, s, d and t</a:t>
            </a:r>
            <a:endParaRPr lang="en-GB" sz="2800" dirty="0"/>
          </a:p>
          <a:p>
            <a:endParaRPr lang="en-GB" dirty="0"/>
          </a:p>
        </p:txBody>
      </p:sp>
      <p:pic>
        <p:nvPicPr>
          <p:cNvPr id="4" name="Picture 5" descr="Magnetic Board and Magnetic Letters"/>
          <p:cNvPicPr>
            <a:picLocks noChangeAspect="1" noChangeArrowheads="1"/>
          </p:cNvPicPr>
          <p:nvPr/>
        </p:nvPicPr>
        <p:blipFill>
          <a:blip r:embed="rId2"/>
          <a:srcRect/>
          <a:stretch>
            <a:fillRect/>
          </a:stretch>
        </p:blipFill>
        <p:spPr bwMode="auto">
          <a:xfrm>
            <a:off x="8803809" y="4314423"/>
            <a:ext cx="2488816" cy="2065717"/>
          </a:xfrm>
          <a:prstGeom prst="rect">
            <a:avLst/>
          </a:prstGeom>
          <a:noFill/>
          <a:ln w="9525">
            <a:noFill/>
            <a:miter lim="800000"/>
            <a:headEnd/>
            <a:tailEnd/>
          </a:ln>
        </p:spPr>
      </p:pic>
    </p:spTree>
    <p:extLst>
      <p:ext uri="{BB962C8B-B14F-4D97-AF65-F5344CB8AC3E}">
        <p14:creationId xmlns:p14="http://schemas.microsoft.com/office/powerpoint/2010/main" val="55207585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Word Time! </a:t>
            </a:r>
            <a:r>
              <a:rPr lang="en-US" b="1" u="sng" dirty="0" smtClean="0"/>
              <a:t>Fred Fingers</a:t>
            </a:r>
            <a:endParaRPr lang="en-GB" b="1" u="sng" dirty="0"/>
          </a:p>
        </p:txBody>
      </p:sp>
      <p:sp>
        <p:nvSpPr>
          <p:cNvPr id="3" name="Content Placeholder 2"/>
          <p:cNvSpPr>
            <a:spLocks noGrp="1"/>
          </p:cNvSpPr>
          <p:nvPr>
            <p:ph idx="1"/>
          </p:nvPr>
        </p:nvSpPr>
        <p:spPr>
          <a:xfrm>
            <a:off x="1154954" y="2603500"/>
            <a:ext cx="9547389" cy="3416300"/>
          </a:xfrm>
        </p:spPr>
        <p:txBody>
          <a:bodyPr>
            <a:normAutofit fontScale="92500" lnSpcReduction="20000"/>
          </a:bodyPr>
          <a:lstStyle/>
          <a:p>
            <a:pPr>
              <a:lnSpc>
                <a:spcPct val="90000"/>
              </a:lnSpc>
              <a:buNone/>
            </a:pPr>
            <a:r>
              <a:rPr lang="en-US" sz="2800" dirty="0"/>
              <a:t>Children know m, a, s, d and t</a:t>
            </a:r>
          </a:p>
          <a:p>
            <a:pPr>
              <a:lnSpc>
                <a:spcPct val="90000"/>
              </a:lnSpc>
              <a:buNone/>
            </a:pPr>
            <a:endParaRPr lang="en-US" sz="2800" dirty="0"/>
          </a:p>
          <a:p>
            <a:pPr>
              <a:lnSpc>
                <a:spcPct val="90000"/>
              </a:lnSpc>
            </a:pPr>
            <a:r>
              <a:rPr lang="en-US" sz="2800" i="1" dirty="0"/>
              <a:t>Blend with talk</a:t>
            </a:r>
          </a:p>
          <a:p>
            <a:pPr>
              <a:lnSpc>
                <a:spcPct val="90000"/>
              </a:lnSpc>
            </a:pPr>
            <a:r>
              <a:rPr lang="en-US" sz="2800" i="1" dirty="0"/>
              <a:t>Blending with cards</a:t>
            </a:r>
          </a:p>
          <a:p>
            <a:pPr>
              <a:lnSpc>
                <a:spcPct val="90000"/>
              </a:lnSpc>
            </a:pPr>
            <a:r>
              <a:rPr lang="en-US" sz="2800" i="1" dirty="0"/>
              <a:t>Blending with magnetic letters</a:t>
            </a:r>
          </a:p>
          <a:p>
            <a:pPr>
              <a:lnSpc>
                <a:spcPct val="90000"/>
              </a:lnSpc>
            </a:pPr>
            <a:r>
              <a:rPr lang="en-US" sz="2800" i="1" dirty="0"/>
              <a:t>Fred Fingers</a:t>
            </a:r>
          </a:p>
          <a:p>
            <a:pPr marL="0" indent="0">
              <a:buNone/>
            </a:pPr>
            <a:endParaRPr lang="en-US" sz="2800" dirty="0" smtClean="0"/>
          </a:p>
          <a:p>
            <a:pPr marL="0" indent="0">
              <a:buNone/>
            </a:pPr>
            <a:r>
              <a:rPr lang="en-US" sz="2800" dirty="0" smtClean="0"/>
              <a:t>Fred </a:t>
            </a:r>
            <a:r>
              <a:rPr lang="en-US" sz="2800" dirty="0"/>
              <a:t>Talk = reading    Fred Fingers = </a:t>
            </a:r>
            <a:r>
              <a:rPr lang="en-US" sz="2800" dirty="0" smtClean="0"/>
              <a:t>segmenting for spelling</a:t>
            </a:r>
            <a:endParaRPr lang="en-US" sz="2800" dirty="0"/>
          </a:p>
          <a:p>
            <a:pPr marL="0" indent="0">
              <a:buNone/>
            </a:pPr>
            <a:endParaRPr lang="en-GB" sz="2800" dirty="0"/>
          </a:p>
        </p:txBody>
      </p:sp>
      <p:pic>
        <p:nvPicPr>
          <p:cNvPr id="4" name="Picture 5" descr="three-fingers[1]"/>
          <p:cNvPicPr>
            <a:picLocks noChangeAspect="1" noChangeArrowheads="1"/>
          </p:cNvPicPr>
          <p:nvPr/>
        </p:nvPicPr>
        <p:blipFill>
          <a:blip r:embed="rId2"/>
          <a:srcRect/>
          <a:stretch>
            <a:fillRect/>
          </a:stretch>
        </p:blipFill>
        <p:spPr bwMode="auto">
          <a:xfrm>
            <a:off x="9767218" y="2217783"/>
            <a:ext cx="1425575" cy="2867025"/>
          </a:xfrm>
          <a:prstGeom prst="rect">
            <a:avLst/>
          </a:prstGeom>
          <a:noFill/>
          <a:ln w="9525">
            <a:noFill/>
            <a:miter lim="800000"/>
            <a:headEnd/>
            <a:tailEnd/>
          </a:ln>
        </p:spPr>
      </p:pic>
    </p:spTree>
    <p:extLst>
      <p:ext uri="{BB962C8B-B14F-4D97-AF65-F5344CB8AC3E}">
        <p14:creationId xmlns:p14="http://schemas.microsoft.com/office/powerpoint/2010/main" val="354835466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54953" y="973667"/>
            <a:ext cx="8761413" cy="1090263"/>
          </a:xfrm>
        </p:spPr>
        <p:txBody>
          <a:bodyPr/>
          <a:lstStyle/>
          <a:p>
            <a:pPr algn="ctr"/>
            <a:r>
              <a:rPr lang="en-GB" dirty="0" smtClean="0"/>
              <a:t>Sound Books, Green Words &amp; Sound Blending books</a:t>
            </a:r>
            <a:endParaRPr lang="en-GB" dirty="0"/>
          </a:p>
        </p:txBody>
      </p:sp>
      <p:sp>
        <p:nvSpPr>
          <p:cNvPr id="3" name="Content Placeholder 2"/>
          <p:cNvSpPr>
            <a:spLocks noGrp="1"/>
          </p:cNvSpPr>
          <p:nvPr>
            <p:ph idx="1"/>
          </p:nvPr>
        </p:nvSpPr>
        <p:spPr>
          <a:xfrm>
            <a:off x="1154954" y="1786880"/>
            <a:ext cx="8761412" cy="3416300"/>
          </a:xfrm>
        </p:spPr>
        <p:txBody>
          <a:bodyPr>
            <a:normAutofit/>
          </a:bodyPr>
          <a:lstStyle/>
          <a:p>
            <a:endParaRPr lang="en-GB" sz="2800" dirty="0" smtClean="0"/>
          </a:p>
          <a:p>
            <a:r>
              <a:rPr lang="en-GB" sz="2800" dirty="0" smtClean="0"/>
              <a:t>As soon as the children have been taught the first few sounds they take them home in a red sound book.</a:t>
            </a:r>
          </a:p>
        </p:txBody>
      </p:sp>
      <p:sp>
        <p:nvSpPr>
          <p:cNvPr id="4" name="AutoShape 4" descr="Glossar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2"/>
          <a:stretch>
            <a:fillRect/>
          </a:stretch>
        </p:blipFill>
        <p:spPr>
          <a:xfrm>
            <a:off x="1350635" y="3764653"/>
            <a:ext cx="1809750" cy="2628900"/>
          </a:xfrm>
          <a:prstGeom prst="rect">
            <a:avLst/>
          </a:prstGeom>
        </p:spPr>
      </p:pic>
      <p:pic>
        <p:nvPicPr>
          <p:cNvPr id="9" name="Picture 8"/>
          <p:cNvPicPr>
            <a:picLocks noChangeAspect="1"/>
          </p:cNvPicPr>
          <p:nvPr/>
        </p:nvPicPr>
        <p:blipFill>
          <a:blip r:embed="rId3"/>
          <a:stretch>
            <a:fillRect/>
          </a:stretch>
        </p:blipFill>
        <p:spPr>
          <a:xfrm>
            <a:off x="6988628" y="3495990"/>
            <a:ext cx="4262029" cy="3362010"/>
          </a:xfrm>
          <a:prstGeom prst="rect">
            <a:avLst/>
          </a:prstGeom>
        </p:spPr>
      </p:pic>
    </p:spTree>
    <p:extLst>
      <p:ext uri="{BB962C8B-B14F-4D97-AF65-F5344CB8AC3E}">
        <p14:creationId xmlns:p14="http://schemas.microsoft.com/office/powerpoint/2010/main" val="38303680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Green words and Sound Blending</a:t>
            </a:r>
            <a:endParaRPr lang="en-GB" dirty="0"/>
          </a:p>
        </p:txBody>
      </p:sp>
      <p:sp>
        <p:nvSpPr>
          <p:cNvPr id="3" name="Content Placeholder 2"/>
          <p:cNvSpPr>
            <a:spLocks noGrp="1"/>
          </p:cNvSpPr>
          <p:nvPr>
            <p:ph idx="1"/>
          </p:nvPr>
        </p:nvSpPr>
        <p:spPr>
          <a:xfrm>
            <a:off x="522514" y="1852611"/>
            <a:ext cx="10802983" cy="3416300"/>
          </a:xfrm>
        </p:spPr>
        <p:txBody>
          <a:bodyPr/>
          <a:lstStyle/>
          <a:p>
            <a:endParaRPr lang="en-GB" dirty="0" smtClean="0"/>
          </a:p>
          <a:p>
            <a:r>
              <a:rPr lang="en-GB" sz="2400" dirty="0"/>
              <a:t>After they have been taught the first 5 sounds, they may take home Green Word cards to sound-blend or Sound Blending books</a:t>
            </a:r>
            <a:r>
              <a:rPr lang="en-GB" sz="2400" dirty="0" smtClean="0"/>
              <a:t>.</a:t>
            </a:r>
          </a:p>
          <a:p>
            <a:r>
              <a:rPr lang="en-GB" sz="2400" dirty="0"/>
              <a:t>These are an important bridge </a:t>
            </a:r>
            <a:r>
              <a:rPr lang="en-US" sz="2400" dirty="0"/>
              <a:t>between Speed Sounds 1, blending and reading Ditty Books.</a:t>
            </a:r>
            <a:endParaRPr lang="en-GB" sz="2400" dirty="0"/>
          </a:p>
          <a:p>
            <a:endParaRPr lang="en-GB" sz="2800" dirty="0"/>
          </a:p>
          <a:p>
            <a:endParaRPr lang="en-GB" dirty="0"/>
          </a:p>
        </p:txBody>
      </p:sp>
      <p:pic>
        <p:nvPicPr>
          <p:cNvPr id="5" name="Picture 4"/>
          <p:cNvPicPr>
            <a:picLocks noChangeAspect="1"/>
          </p:cNvPicPr>
          <p:nvPr/>
        </p:nvPicPr>
        <p:blipFill>
          <a:blip r:embed="rId2"/>
          <a:stretch>
            <a:fillRect/>
          </a:stretch>
        </p:blipFill>
        <p:spPr>
          <a:xfrm>
            <a:off x="7555502" y="4311650"/>
            <a:ext cx="3638550" cy="1914525"/>
          </a:xfrm>
          <a:prstGeom prst="rect">
            <a:avLst/>
          </a:prstGeom>
        </p:spPr>
      </p:pic>
      <p:pic>
        <p:nvPicPr>
          <p:cNvPr id="6" name="Picture 5"/>
          <p:cNvPicPr>
            <a:picLocks noChangeAspect="1"/>
          </p:cNvPicPr>
          <p:nvPr/>
        </p:nvPicPr>
        <p:blipFill rotWithShape="1">
          <a:blip r:embed="rId3"/>
          <a:srcRect l="7541"/>
          <a:stretch/>
        </p:blipFill>
        <p:spPr>
          <a:xfrm>
            <a:off x="1573378" y="4067621"/>
            <a:ext cx="2767845" cy="2402581"/>
          </a:xfrm>
          <a:prstGeom prst="rect">
            <a:avLst/>
          </a:prstGeom>
        </p:spPr>
      </p:pic>
    </p:spTree>
    <p:extLst>
      <p:ext uri="{BB962C8B-B14F-4D97-AF65-F5344CB8AC3E}">
        <p14:creationId xmlns:p14="http://schemas.microsoft.com/office/powerpoint/2010/main" val="299381916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Assessment and Reading Books</a:t>
            </a:r>
            <a:endParaRPr lang="en-GB" dirty="0"/>
          </a:p>
        </p:txBody>
      </p:sp>
      <p:sp>
        <p:nvSpPr>
          <p:cNvPr id="3" name="Content Placeholder 2"/>
          <p:cNvSpPr>
            <a:spLocks noGrp="1"/>
          </p:cNvSpPr>
          <p:nvPr>
            <p:ph idx="1"/>
          </p:nvPr>
        </p:nvSpPr>
        <p:spPr>
          <a:xfrm>
            <a:off x="418010" y="2342243"/>
            <a:ext cx="10711543" cy="3954054"/>
          </a:xfrm>
        </p:spPr>
        <p:txBody>
          <a:bodyPr>
            <a:normAutofit fontScale="92500" lnSpcReduction="10000"/>
          </a:bodyPr>
          <a:lstStyle/>
          <a:p>
            <a:r>
              <a:rPr lang="en-GB" sz="2600" dirty="0"/>
              <a:t>The RWI scheme includes storybooks linked to each stage of phonics and provide the children with an opportunity to read at their pace and at their own decoding ability.  The books do not require them to use other strategies to work out words. </a:t>
            </a:r>
          </a:p>
          <a:p>
            <a:pPr marL="0" indent="0">
              <a:buNone/>
            </a:pPr>
            <a:r>
              <a:rPr lang="en-GB" sz="2600" dirty="0"/>
              <a:t> </a:t>
            </a:r>
          </a:p>
          <a:p>
            <a:r>
              <a:rPr lang="en-GB" sz="2600" dirty="0" smtClean="0"/>
              <a:t>Children will bring </a:t>
            </a:r>
            <a:r>
              <a:rPr lang="en-GB" sz="2600" dirty="0"/>
              <a:t>home carefully matched RWI books to read with </a:t>
            </a:r>
            <a:r>
              <a:rPr lang="en-GB" sz="2600" dirty="0" smtClean="0"/>
              <a:t>you.  The books only </a:t>
            </a:r>
            <a:r>
              <a:rPr lang="en-GB" sz="2600" dirty="0"/>
              <a:t>include sounds that they have already learnt and with which they are fully secure. </a:t>
            </a:r>
            <a:r>
              <a:rPr lang="en-GB" sz="2600" dirty="0" smtClean="0"/>
              <a:t> Please explain </a:t>
            </a:r>
            <a:r>
              <a:rPr lang="en-GB" sz="2600" dirty="0"/>
              <a:t>the story to your child using the ‘Introduction’ and follow the reading activities (advice is given on the inside cover and first page of each book):</a:t>
            </a:r>
          </a:p>
          <a:p>
            <a:pPr marL="0" indent="0">
              <a:buNone/>
            </a:pPr>
            <a:endParaRPr lang="en-GB" dirty="0"/>
          </a:p>
        </p:txBody>
      </p:sp>
      <p:pic>
        <p:nvPicPr>
          <p:cNvPr id="2054" name="Picture 6" descr="https://pictures.abebooks.com/isbn/9780198461425-uk.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51381" y="397514"/>
            <a:ext cx="2679065" cy="18592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988768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 at home</a:t>
            </a:r>
            <a:endParaRPr lang="en-GB" dirty="0"/>
          </a:p>
        </p:txBody>
      </p:sp>
      <p:sp>
        <p:nvSpPr>
          <p:cNvPr id="3" name="Content Placeholder 2"/>
          <p:cNvSpPr>
            <a:spLocks noGrp="1"/>
          </p:cNvSpPr>
          <p:nvPr>
            <p:ph idx="1"/>
          </p:nvPr>
        </p:nvSpPr>
        <p:spPr>
          <a:xfrm>
            <a:off x="326571" y="2181497"/>
            <a:ext cx="11142618" cy="4258492"/>
          </a:xfrm>
        </p:spPr>
        <p:txBody>
          <a:bodyPr>
            <a:normAutofit/>
          </a:bodyPr>
          <a:lstStyle/>
          <a:p>
            <a:pPr lvl="0"/>
            <a:r>
              <a:rPr lang="en-GB" sz="2400" dirty="0"/>
              <a:t>Practise reading the Speed Sounds </a:t>
            </a:r>
          </a:p>
          <a:p>
            <a:pPr lvl="0"/>
            <a:r>
              <a:rPr lang="en-GB" sz="2400" dirty="0"/>
              <a:t>Read the Green words (words you can sound out), Red words (tricky words) </a:t>
            </a:r>
          </a:p>
          <a:p>
            <a:pPr lvl="0"/>
            <a:r>
              <a:rPr lang="en-GB" sz="2400" dirty="0"/>
              <a:t>Listen to the introduction – language comprehension</a:t>
            </a:r>
          </a:p>
          <a:p>
            <a:pPr lvl="0"/>
            <a:r>
              <a:rPr lang="en-GB" sz="2400" dirty="0"/>
              <a:t>Discuss the vocabulary check</a:t>
            </a:r>
          </a:p>
          <a:p>
            <a:pPr lvl="0"/>
            <a:r>
              <a:rPr lang="en-GB" sz="2400" dirty="0"/>
              <a:t>Read the story (can be ‘My Turn/ Your Turn – child reads a line/page – adult reads a line/page)</a:t>
            </a:r>
          </a:p>
          <a:p>
            <a:pPr lvl="0"/>
            <a:r>
              <a:rPr lang="en-GB" sz="2400" dirty="0"/>
              <a:t>Re-read the story and discuss the ‘questions to talk about’</a:t>
            </a:r>
          </a:p>
          <a:p>
            <a:pPr lvl="0"/>
            <a:r>
              <a:rPr lang="en-GB" sz="2400" dirty="0"/>
              <a:t>Practise reading the Speed Words</a:t>
            </a:r>
          </a:p>
        </p:txBody>
      </p:sp>
    </p:spTree>
    <p:extLst>
      <p:ext uri="{BB962C8B-B14F-4D97-AF65-F5344CB8AC3E}">
        <p14:creationId xmlns:p14="http://schemas.microsoft.com/office/powerpoint/2010/main" val="141703430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 at home</a:t>
            </a:r>
            <a:endParaRPr lang="en-GB" dirty="0"/>
          </a:p>
        </p:txBody>
      </p:sp>
      <p:sp>
        <p:nvSpPr>
          <p:cNvPr id="3" name="Content Placeholder 2"/>
          <p:cNvSpPr>
            <a:spLocks noGrp="1"/>
          </p:cNvSpPr>
          <p:nvPr>
            <p:ph idx="1"/>
          </p:nvPr>
        </p:nvSpPr>
        <p:spPr>
          <a:xfrm>
            <a:off x="600891" y="2316117"/>
            <a:ext cx="11273245" cy="4228374"/>
          </a:xfrm>
        </p:spPr>
        <p:txBody>
          <a:bodyPr>
            <a:normAutofit fontScale="92500"/>
          </a:bodyPr>
          <a:lstStyle/>
          <a:p>
            <a:r>
              <a:rPr lang="en-GB" sz="2400" dirty="0"/>
              <a:t>It is expected that children should read and re-read books accurately. </a:t>
            </a:r>
            <a:r>
              <a:rPr lang="en-GB" sz="2400" b="1" dirty="0"/>
              <a:t>Therefore it is recommended that your child reads the story aloud three times, once to decode the words, the second time so you can ensure they fully comprehend, and thirdly to discuss the story in greater depth</a:t>
            </a:r>
            <a:r>
              <a:rPr lang="en-GB" sz="2400" dirty="0"/>
              <a:t>.  This strategy will scaffold their reading knowledge and development and ensure they become a confident and secure reader.</a:t>
            </a:r>
          </a:p>
          <a:p>
            <a:pPr marL="0" indent="0">
              <a:buNone/>
            </a:pPr>
            <a:endParaRPr lang="en-GB" sz="2400" dirty="0"/>
          </a:p>
          <a:p>
            <a:r>
              <a:rPr lang="en-GB" sz="2400" dirty="0"/>
              <a:t>Reading books will be changed weekly and your child will have two or three books each week.  Some books might be challenging and your child might rely heavily on sounding out and blending (Fred Talk) at first, but with lots of practise and help from home they will move through the programme confidently.</a:t>
            </a:r>
          </a:p>
          <a:p>
            <a:endParaRPr lang="en-GB" dirty="0"/>
          </a:p>
        </p:txBody>
      </p:sp>
    </p:spTree>
    <p:extLst>
      <p:ext uri="{BB962C8B-B14F-4D97-AF65-F5344CB8AC3E}">
        <p14:creationId xmlns:p14="http://schemas.microsoft.com/office/powerpoint/2010/main" val="284645712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Early Reading - Ditties </a:t>
            </a:r>
            <a:endParaRPr lang="en-GB" dirty="0"/>
          </a:p>
        </p:txBody>
      </p:sp>
      <p:sp>
        <p:nvSpPr>
          <p:cNvPr id="3" name="Content Placeholder 2"/>
          <p:cNvSpPr>
            <a:spLocks noGrp="1"/>
          </p:cNvSpPr>
          <p:nvPr>
            <p:ph idx="1"/>
          </p:nvPr>
        </p:nvSpPr>
        <p:spPr>
          <a:xfrm>
            <a:off x="279192" y="2320164"/>
            <a:ext cx="8761412" cy="3416300"/>
          </a:xfrm>
        </p:spPr>
        <p:txBody>
          <a:bodyPr>
            <a:normAutofit/>
          </a:bodyPr>
          <a:lstStyle/>
          <a:p>
            <a:r>
              <a:rPr lang="en-GB" sz="2800" dirty="0" smtClean="0"/>
              <a:t>The RWI books are </a:t>
            </a:r>
            <a:r>
              <a:rPr lang="en-GB" sz="2800" dirty="0"/>
              <a:t>carefully matched to the sounds they have been </a:t>
            </a:r>
            <a:r>
              <a:rPr lang="en-GB" sz="2800" dirty="0" smtClean="0"/>
              <a:t>taught.</a:t>
            </a:r>
          </a:p>
          <a:p>
            <a:r>
              <a:rPr lang="en-GB" sz="2800" dirty="0"/>
              <a:t>Once the children can read and blend all the Set 1 sounds into words e.g. cat, hot, big, they then read the Red Ditty books.</a:t>
            </a:r>
          </a:p>
          <a:p>
            <a:r>
              <a:rPr lang="en-GB" sz="2800" dirty="0" smtClean="0"/>
              <a:t>Extra Ditty sheets might be used as a bridge between Red Ditties and the Green books.</a:t>
            </a:r>
            <a:endParaRPr lang="en-GB" sz="2800" dirty="0"/>
          </a:p>
        </p:txBody>
      </p:sp>
      <p:pic>
        <p:nvPicPr>
          <p:cNvPr id="5" name="Picture 8" descr="Read Write Inc. Phonics: Red Ditty Books Mixed Pack of 10 New Edition"/>
          <p:cNvPicPr>
            <a:picLocks noChangeAspect="1" noChangeArrowheads="1"/>
          </p:cNvPicPr>
          <p:nvPr/>
        </p:nvPicPr>
        <p:blipFill>
          <a:blip r:embed="rId2"/>
          <a:srcRect/>
          <a:stretch>
            <a:fillRect/>
          </a:stretch>
        </p:blipFill>
        <p:spPr bwMode="auto">
          <a:xfrm>
            <a:off x="9213869" y="2320164"/>
            <a:ext cx="2194376" cy="1457459"/>
          </a:xfrm>
          <a:prstGeom prst="rect">
            <a:avLst/>
          </a:prstGeom>
          <a:noFill/>
          <a:ln w="9525">
            <a:noFill/>
            <a:miter lim="800000"/>
            <a:headEnd/>
            <a:tailEnd/>
          </a:ln>
        </p:spPr>
      </p:pic>
    </p:spTree>
    <p:extLst>
      <p:ext uri="{BB962C8B-B14F-4D97-AF65-F5344CB8AC3E}">
        <p14:creationId xmlns:p14="http://schemas.microsoft.com/office/powerpoint/2010/main" val="176503902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Early Reading </a:t>
            </a:r>
            <a:endParaRPr lang="en-GB" dirty="0"/>
          </a:p>
        </p:txBody>
      </p:sp>
      <p:sp>
        <p:nvSpPr>
          <p:cNvPr id="3" name="Content Placeholder 2"/>
          <p:cNvSpPr>
            <a:spLocks noGrp="1"/>
          </p:cNvSpPr>
          <p:nvPr>
            <p:ph idx="1"/>
          </p:nvPr>
        </p:nvSpPr>
        <p:spPr/>
        <p:txBody>
          <a:bodyPr>
            <a:normAutofit lnSpcReduction="10000"/>
          </a:bodyPr>
          <a:lstStyle/>
          <a:p>
            <a:r>
              <a:rPr lang="en-GB" sz="2800" dirty="0"/>
              <a:t>The RWI scheme includes storybooks linked to each stage of phonics and provide the children with an opportunity to read at their pace and at their own decoding ability</a:t>
            </a:r>
            <a:r>
              <a:rPr lang="en-GB" sz="2800" dirty="0" smtClean="0"/>
              <a:t>.</a:t>
            </a:r>
          </a:p>
          <a:p>
            <a:endParaRPr lang="en-GB" sz="2800" dirty="0"/>
          </a:p>
          <a:p>
            <a:r>
              <a:rPr lang="en-GB" sz="2800" dirty="0"/>
              <a:t>If children know these sounds they</a:t>
            </a:r>
          </a:p>
          <a:p>
            <a:pPr marL="0" indent="0">
              <a:buNone/>
            </a:pPr>
            <a:r>
              <a:rPr lang="en-GB" sz="2800" dirty="0"/>
              <a:t> can read these books.</a:t>
            </a:r>
          </a:p>
          <a:p>
            <a:endParaRPr lang="en-GB" sz="2800" dirty="0"/>
          </a:p>
        </p:txBody>
      </p:sp>
      <p:pic>
        <p:nvPicPr>
          <p:cNvPr id="4" name="Picture 3"/>
          <p:cNvPicPr>
            <a:picLocks noChangeAspect="1"/>
          </p:cNvPicPr>
          <p:nvPr/>
        </p:nvPicPr>
        <p:blipFill>
          <a:blip r:embed="rId2"/>
          <a:stretch>
            <a:fillRect/>
          </a:stretch>
        </p:blipFill>
        <p:spPr>
          <a:xfrm>
            <a:off x="6604313" y="4401802"/>
            <a:ext cx="5458898" cy="2338565"/>
          </a:xfrm>
          <a:prstGeom prst="rect">
            <a:avLst/>
          </a:prstGeom>
        </p:spPr>
      </p:pic>
    </p:spTree>
    <p:extLst>
      <p:ext uri="{BB962C8B-B14F-4D97-AF65-F5344CB8AC3E}">
        <p14:creationId xmlns:p14="http://schemas.microsoft.com/office/powerpoint/2010/main" val="303128505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Early Reading </a:t>
            </a:r>
            <a:endParaRPr lang="en-GB" dirty="0"/>
          </a:p>
        </p:txBody>
      </p:sp>
      <p:pic>
        <p:nvPicPr>
          <p:cNvPr id="4" name="Content Placeholder 3"/>
          <p:cNvPicPr>
            <a:picLocks noGrp="1" noChangeAspect="1"/>
          </p:cNvPicPr>
          <p:nvPr>
            <p:ph idx="1"/>
          </p:nvPr>
        </p:nvPicPr>
        <p:blipFill>
          <a:blip r:embed="rId2"/>
          <a:stretch>
            <a:fillRect/>
          </a:stretch>
        </p:blipFill>
        <p:spPr>
          <a:xfrm>
            <a:off x="2581446" y="2867741"/>
            <a:ext cx="7515225" cy="2990850"/>
          </a:xfrm>
          <a:prstGeom prst="rect">
            <a:avLst/>
          </a:prstGeom>
        </p:spPr>
      </p:pic>
    </p:spTree>
    <p:extLst>
      <p:ext uri="{BB962C8B-B14F-4D97-AF65-F5344CB8AC3E}">
        <p14:creationId xmlns:p14="http://schemas.microsoft.com/office/powerpoint/2010/main" val="172107686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Reading </a:t>
            </a:r>
            <a:endParaRPr lang="en-GB" dirty="0"/>
          </a:p>
        </p:txBody>
      </p:sp>
      <p:pic>
        <p:nvPicPr>
          <p:cNvPr id="4" name="Content Placeholder 3"/>
          <p:cNvPicPr>
            <a:picLocks noGrp="1" noChangeAspect="1"/>
          </p:cNvPicPr>
          <p:nvPr>
            <p:ph idx="1"/>
          </p:nvPr>
        </p:nvPicPr>
        <p:blipFill>
          <a:blip r:embed="rId2"/>
          <a:stretch>
            <a:fillRect/>
          </a:stretch>
        </p:blipFill>
        <p:spPr>
          <a:xfrm>
            <a:off x="2152336" y="2603500"/>
            <a:ext cx="6768141" cy="3416300"/>
          </a:xfrm>
          <a:prstGeom prst="rect">
            <a:avLst/>
          </a:prstGeom>
        </p:spPr>
      </p:pic>
    </p:spTree>
    <p:extLst>
      <p:ext uri="{BB962C8B-B14F-4D97-AF65-F5344CB8AC3E}">
        <p14:creationId xmlns:p14="http://schemas.microsoft.com/office/powerpoint/2010/main" val="210435651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Red Words </a:t>
            </a:r>
            <a:endParaRPr lang="en-GB" dirty="0"/>
          </a:p>
        </p:txBody>
      </p:sp>
      <p:sp>
        <p:nvSpPr>
          <p:cNvPr id="3" name="Content Placeholder 2"/>
          <p:cNvSpPr>
            <a:spLocks noGrp="1"/>
          </p:cNvSpPr>
          <p:nvPr>
            <p:ph idx="1"/>
          </p:nvPr>
        </p:nvSpPr>
        <p:spPr>
          <a:xfrm>
            <a:off x="141667" y="2230012"/>
            <a:ext cx="11410681" cy="3416300"/>
          </a:xfrm>
        </p:spPr>
        <p:txBody>
          <a:bodyPr>
            <a:noAutofit/>
          </a:bodyPr>
          <a:lstStyle/>
          <a:p>
            <a:r>
              <a:rPr lang="en-GB" sz="2400" dirty="0" smtClean="0"/>
              <a:t>Red words are used in the Ditties and Storybooks. </a:t>
            </a:r>
          </a:p>
          <a:p>
            <a:r>
              <a:rPr lang="en-GB" sz="2400" dirty="0" smtClean="0"/>
              <a:t>They are common words with an uncommon spelling e.g. </a:t>
            </a:r>
            <a:r>
              <a:rPr lang="en-GB" sz="2400" i="1" dirty="0" smtClean="0"/>
              <a:t>‘said’ ‘would’ ‘brought’</a:t>
            </a:r>
          </a:p>
          <a:p>
            <a:r>
              <a:rPr lang="en-GB" sz="2400" dirty="0" smtClean="0"/>
              <a:t>They are displayed on a Red Word Wall.</a:t>
            </a:r>
          </a:p>
          <a:p>
            <a:r>
              <a:rPr lang="en-GB" sz="2400" dirty="0" smtClean="0"/>
              <a:t>They contain graphemes that are not on the RWI chart,</a:t>
            </a:r>
          </a:p>
          <a:p>
            <a:pPr marL="0" indent="0">
              <a:buNone/>
            </a:pPr>
            <a:r>
              <a:rPr lang="en-GB" sz="2400" dirty="0" smtClean="0"/>
              <a:t> therefore, they cannot be Fred Talked (sound blended).</a:t>
            </a:r>
          </a:p>
          <a:p>
            <a:pPr marL="0" indent="0">
              <a:buNone/>
            </a:pPr>
            <a:r>
              <a:rPr lang="en-GB" sz="2400" b="1" dirty="0" smtClean="0"/>
              <a:t>Red ‘for a while’ Words</a:t>
            </a:r>
          </a:p>
          <a:p>
            <a:r>
              <a:rPr lang="en-GB" sz="2400" dirty="0" smtClean="0"/>
              <a:t>These include grapheme that have not been taught by the time they are needed. As soon as the grapheme has been taught, they turn into Green Words!</a:t>
            </a:r>
          </a:p>
        </p:txBody>
      </p:sp>
      <p:pic>
        <p:nvPicPr>
          <p:cNvPr id="4" name="Picture 6" descr="Read Write Inc.: Red Word Cards"/>
          <p:cNvPicPr>
            <a:picLocks noChangeAspect="1" noChangeArrowheads="1"/>
          </p:cNvPicPr>
          <p:nvPr/>
        </p:nvPicPr>
        <p:blipFill>
          <a:blip r:embed="rId2"/>
          <a:srcRect/>
          <a:stretch>
            <a:fillRect/>
          </a:stretch>
        </p:blipFill>
        <p:spPr bwMode="auto">
          <a:xfrm>
            <a:off x="9740552" y="4180651"/>
            <a:ext cx="1701800" cy="800100"/>
          </a:xfrm>
          <a:prstGeom prst="rect">
            <a:avLst/>
          </a:prstGeom>
          <a:noFill/>
          <a:ln w="9525">
            <a:noFill/>
            <a:miter lim="800000"/>
            <a:headEnd/>
            <a:tailEnd/>
          </a:ln>
        </p:spPr>
      </p:pic>
      <p:pic>
        <p:nvPicPr>
          <p:cNvPr id="5" name="Picture 4"/>
          <p:cNvPicPr>
            <a:picLocks noChangeAspect="1"/>
          </p:cNvPicPr>
          <p:nvPr/>
        </p:nvPicPr>
        <p:blipFill>
          <a:blip r:embed="rId3"/>
          <a:stretch>
            <a:fillRect/>
          </a:stretch>
        </p:blipFill>
        <p:spPr>
          <a:xfrm>
            <a:off x="9746902" y="3355046"/>
            <a:ext cx="1695450" cy="676275"/>
          </a:xfrm>
          <a:prstGeom prst="rect">
            <a:avLst/>
          </a:prstGeom>
        </p:spPr>
      </p:pic>
    </p:spTree>
    <p:extLst>
      <p:ext uri="{BB962C8B-B14F-4D97-AF65-F5344CB8AC3E}">
        <p14:creationId xmlns:p14="http://schemas.microsoft.com/office/powerpoint/2010/main" val="105745249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Assessment</a:t>
            </a:r>
            <a:endParaRPr lang="en-GB" dirty="0"/>
          </a:p>
        </p:txBody>
      </p:sp>
      <p:sp>
        <p:nvSpPr>
          <p:cNvPr id="3" name="Content Placeholder 2"/>
          <p:cNvSpPr>
            <a:spLocks noGrp="1"/>
          </p:cNvSpPr>
          <p:nvPr>
            <p:ph idx="1"/>
          </p:nvPr>
        </p:nvSpPr>
        <p:spPr/>
        <p:txBody>
          <a:bodyPr>
            <a:normAutofit/>
          </a:bodyPr>
          <a:lstStyle/>
          <a:p>
            <a:r>
              <a:rPr lang="en-GB" sz="2800" dirty="0"/>
              <a:t>Every eight weeks </a:t>
            </a:r>
            <a:r>
              <a:rPr lang="en-GB" sz="2800" dirty="0" smtClean="0"/>
              <a:t>children are assessed using </a:t>
            </a:r>
            <a:r>
              <a:rPr lang="en-GB" sz="2800" dirty="0"/>
              <a:t>the RWI sound assessment.  </a:t>
            </a:r>
            <a:r>
              <a:rPr lang="en-GB" sz="2800" dirty="0" smtClean="0"/>
              <a:t>Once assessed, children are organised </a:t>
            </a:r>
            <a:r>
              <a:rPr lang="en-GB" sz="2800" dirty="0"/>
              <a:t>into their phonics groups.   </a:t>
            </a:r>
            <a:endParaRPr lang="en-GB" sz="2800" dirty="0" smtClean="0"/>
          </a:p>
          <a:p>
            <a:r>
              <a:rPr lang="en-GB" sz="2800" dirty="0" smtClean="0"/>
              <a:t>The children are tracked, reassessed and regrouped. </a:t>
            </a:r>
            <a:endParaRPr lang="en-GB" sz="2800" dirty="0"/>
          </a:p>
        </p:txBody>
      </p:sp>
    </p:spTree>
    <p:extLst>
      <p:ext uri="{BB962C8B-B14F-4D97-AF65-F5344CB8AC3E}">
        <p14:creationId xmlns:p14="http://schemas.microsoft.com/office/powerpoint/2010/main" val="303077246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Year </a:t>
            </a:r>
            <a:r>
              <a:rPr lang="en-US" dirty="0" smtClean="0"/>
              <a:t>1 &amp; Year 2 </a:t>
            </a:r>
            <a:r>
              <a:rPr lang="en-US" dirty="0"/>
              <a:t>Phonics Screening Check</a:t>
            </a:r>
            <a:endParaRPr lang="en-GB" dirty="0"/>
          </a:p>
        </p:txBody>
      </p:sp>
      <p:sp>
        <p:nvSpPr>
          <p:cNvPr id="3" name="Content Placeholder 2"/>
          <p:cNvSpPr>
            <a:spLocks noGrp="1"/>
          </p:cNvSpPr>
          <p:nvPr>
            <p:ph idx="1"/>
          </p:nvPr>
        </p:nvSpPr>
        <p:spPr>
          <a:xfrm>
            <a:off x="1154955" y="2364377"/>
            <a:ext cx="9830724" cy="4229605"/>
          </a:xfrm>
        </p:spPr>
        <p:txBody>
          <a:bodyPr>
            <a:normAutofit fontScale="77500" lnSpcReduction="20000"/>
          </a:bodyPr>
          <a:lstStyle/>
          <a:p>
            <a:pPr>
              <a:lnSpc>
                <a:spcPct val="90000"/>
              </a:lnSpc>
            </a:pPr>
            <a:r>
              <a:rPr lang="en-US" sz="2800" dirty="0"/>
              <a:t>Children in Year 1 throughout the country will be taking part in a phonics screening check during the same week in June</a:t>
            </a:r>
            <a:r>
              <a:rPr lang="en-US" sz="2800" dirty="0" smtClean="0"/>
              <a:t>.</a:t>
            </a:r>
          </a:p>
          <a:p>
            <a:pPr>
              <a:lnSpc>
                <a:spcPct val="90000"/>
              </a:lnSpc>
            </a:pPr>
            <a:r>
              <a:rPr lang="en-US" sz="2800" dirty="0" smtClean="0"/>
              <a:t>Children in Year 2 will take the check during the week beginning 29</a:t>
            </a:r>
            <a:r>
              <a:rPr lang="en-US" sz="2800" baseline="30000" dirty="0" smtClean="0"/>
              <a:t>th</a:t>
            </a:r>
            <a:r>
              <a:rPr lang="en-US" sz="2800" dirty="0" smtClean="0"/>
              <a:t> November</a:t>
            </a:r>
            <a:endParaRPr lang="en-US" sz="2800" dirty="0"/>
          </a:p>
          <a:p>
            <a:pPr>
              <a:lnSpc>
                <a:spcPct val="90000"/>
              </a:lnSpc>
            </a:pPr>
            <a:endParaRPr lang="en-US" sz="2800" dirty="0"/>
          </a:p>
          <a:p>
            <a:pPr>
              <a:lnSpc>
                <a:spcPct val="90000"/>
              </a:lnSpc>
            </a:pPr>
            <a:r>
              <a:rPr lang="en-US" sz="2800" dirty="0"/>
              <a:t>The check is designed to confirm whether individual children have learnt blending to an appropriate standard. </a:t>
            </a:r>
          </a:p>
          <a:p>
            <a:pPr>
              <a:lnSpc>
                <a:spcPct val="90000"/>
              </a:lnSpc>
            </a:pPr>
            <a:endParaRPr lang="en-US" sz="2800" dirty="0"/>
          </a:p>
          <a:p>
            <a:pPr>
              <a:lnSpc>
                <a:spcPct val="90000"/>
              </a:lnSpc>
            </a:pPr>
            <a:r>
              <a:rPr lang="en-US" sz="2800" dirty="0"/>
              <a:t>The screening check contains 40 words divided into two sections of 20 words. </a:t>
            </a:r>
          </a:p>
          <a:p>
            <a:pPr>
              <a:lnSpc>
                <a:spcPct val="90000"/>
              </a:lnSpc>
            </a:pPr>
            <a:endParaRPr lang="en-US" sz="2800" dirty="0"/>
          </a:p>
          <a:p>
            <a:pPr>
              <a:lnSpc>
                <a:spcPct val="90000"/>
              </a:lnSpc>
            </a:pPr>
            <a:r>
              <a:rPr lang="en-US" sz="2800" dirty="0"/>
              <a:t>Both sections contain a mixture of real words and ‘alien’ words.</a:t>
            </a:r>
          </a:p>
          <a:p>
            <a:endParaRPr lang="en-GB" dirty="0"/>
          </a:p>
        </p:txBody>
      </p:sp>
      <p:pic>
        <p:nvPicPr>
          <p:cNvPr id="4" name="Picture 6" descr="pudd100"/>
          <p:cNvPicPr>
            <a:picLocks noChangeAspect="1" noChangeArrowheads="1"/>
          </p:cNvPicPr>
          <p:nvPr/>
        </p:nvPicPr>
        <p:blipFill>
          <a:blip r:embed="rId2"/>
          <a:srcRect/>
          <a:stretch>
            <a:fillRect/>
          </a:stretch>
        </p:blipFill>
        <p:spPr bwMode="auto">
          <a:xfrm>
            <a:off x="10387907" y="5053905"/>
            <a:ext cx="1804093" cy="1804095"/>
          </a:xfrm>
          <a:prstGeom prst="rect">
            <a:avLst/>
          </a:prstGeom>
          <a:noFill/>
          <a:ln w="9525">
            <a:noFill/>
            <a:miter lim="800000"/>
            <a:headEnd/>
            <a:tailEnd/>
          </a:ln>
        </p:spPr>
      </p:pic>
    </p:spTree>
    <p:extLst>
      <p:ext uri="{BB962C8B-B14F-4D97-AF65-F5344CB8AC3E}">
        <p14:creationId xmlns:p14="http://schemas.microsoft.com/office/powerpoint/2010/main" val="279801522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Phonics Screening Materials</a:t>
            </a:r>
            <a:endParaRPr lang="en-GB" dirty="0"/>
          </a:p>
        </p:txBody>
      </p:sp>
      <p:sp>
        <p:nvSpPr>
          <p:cNvPr id="3" name="Content Placeholder 2"/>
          <p:cNvSpPr>
            <a:spLocks noGrp="1"/>
          </p:cNvSpPr>
          <p:nvPr>
            <p:ph idx="1"/>
          </p:nvPr>
        </p:nvSpPr>
        <p:spPr/>
        <p:txBody>
          <a:bodyPr/>
          <a:lstStyle/>
          <a:p>
            <a:r>
              <a:rPr lang="en-GB" dirty="0" smtClean="0">
                <a:hlinkClick r:id="rId2"/>
              </a:rPr>
              <a:t>https</a:t>
            </a:r>
            <a:r>
              <a:rPr lang="en-GB" dirty="0">
                <a:hlinkClick r:id="rId2"/>
              </a:rPr>
              <a:t>://</a:t>
            </a:r>
            <a:r>
              <a:rPr lang="en-GB" dirty="0" smtClean="0">
                <a:hlinkClick r:id="rId2"/>
              </a:rPr>
              <a:t>www.youtube.com/watch?v=LbKGLJPp6ww</a:t>
            </a:r>
            <a:r>
              <a:rPr lang="en-GB" dirty="0" smtClean="0"/>
              <a:t> </a:t>
            </a:r>
          </a:p>
          <a:p>
            <a:pPr marL="0" indent="0">
              <a:buNone/>
            </a:pPr>
            <a:endParaRPr lang="en-GB" dirty="0" smtClean="0"/>
          </a:p>
          <a:p>
            <a:r>
              <a:rPr lang="en-GB" dirty="0">
                <a:hlinkClick r:id="rId3"/>
              </a:rPr>
              <a:t>Phonics screening check (Year 1) | Oxford </a:t>
            </a:r>
            <a:r>
              <a:rPr lang="en-GB" dirty="0" smtClean="0">
                <a:hlinkClick r:id="rId3"/>
              </a:rPr>
              <a:t>Owl</a:t>
            </a:r>
            <a:endParaRPr lang="en-GB" dirty="0" smtClean="0"/>
          </a:p>
          <a:p>
            <a:endParaRPr lang="en-GB" dirty="0"/>
          </a:p>
          <a:p>
            <a:r>
              <a:rPr lang="en-GB" dirty="0" smtClean="0"/>
              <a:t>School website for green word and alien word sheets</a:t>
            </a:r>
          </a:p>
          <a:p>
            <a:endParaRPr lang="en-GB" dirty="0"/>
          </a:p>
          <a:p>
            <a:pPr marL="0" indent="0">
              <a:buNone/>
            </a:pPr>
            <a:endParaRPr lang="en-GB" dirty="0"/>
          </a:p>
        </p:txBody>
      </p:sp>
    </p:spTree>
    <p:extLst>
      <p:ext uri="{BB962C8B-B14F-4D97-AF65-F5344CB8AC3E}">
        <p14:creationId xmlns:p14="http://schemas.microsoft.com/office/powerpoint/2010/main" val="323618503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can I help my child at home?</a:t>
            </a:r>
          </a:p>
        </p:txBody>
      </p:sp>
      <p:sp>
        <p:nvSpPr>
          <p:cNvPr id="3" name="Content Placeholder 2"/>
          <p:cNvSpPr>
            <a:spLocks noGrp="1"/>
          </p:cNvSpPr>
          <p:nvPr>
            <p:ph idx="1"/>
          </p:nvPr>
        </p:nvSpPr>
        <p:spPr>
          <a:xfrm>
            <a:off x="1154953" y="2250802"/>
            <a:ext cx="8761412" cy="4149997"/>
          </a:xfrm>
        </p:spPr>
        <p:txBody>
          <a:bodyPr>
            <a:normAutofit/>
          </a:bodyPr>
          <a:lstStyle/>
          <a:p>
            <a:pPr>
              <a:lnSpc>
                <a:spcPct val="90000"/>
              </a:lnSpc>
            </a:pPr>
            <a:r>
              <a:rPr lang="en-GB" sz="3200" dirty="0"/>
              <a:t>If your child is struggling to decode a word, help them by encouraging them to say each sound in the word from left to right.</a:t>
            </a:r>
          </a:p>
          <a:p>
            <a:pPr>
              <a:lnSpc>
                <a:spcPct val="90000"/>
              </a:lnSpc>
            </a:pPr>
            <a:r>
              <a:rPr lang="en-GB" sz="3200" dirty="0"/>
              <a:t>Blend the sounds by pointing to each letter. Next move your finger under the whole word as you say it.</a:t>
            </a:r>
          </a:p>
          <a:p>
            <a:pPr>
              <a:lnSpc>
                <a:spcPct val="90000"/>
              </a:lnSpc>
            </a:pPr>
            <a:r>
              <a:rPr lang="en-GB" sz="3200" dirty="0"/>
              <a:t>Discuss the meaning of words.</a:t>
            </a:r>
          </a:p>
          <a:p>
            <a:pPr marL="0" indent="0">
              <a:buNone/>
            </a:pPr>
            <a:endParaRPr lang="en-GB" dirty="0"/>
          </a:p>
        </p:txBody>
      </p:sp>
    </p:spTree>
    <p:extLst>
      <p:ext uri="{BB962C8B-B14F-4D97-AF65-F5344CB8AC3E}">
        <p14:creationId xmlns:p14="http://schemas.microsoft.com/office/powerpoint/2010/main" val="332567081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entury Gothic" pitchFamily="34" charset="0"/>
              </a:rPr>
              <a:t>Spelling</a:t>
            </a:r>
            <a:endParaRPr lang="en-GB" dirty="0"/>
          </a:p>
        </p:txBody>
      </p:sp>
      <p:sp>
        <p:nvSpPr>
          <p:cNvPr id="3" name="Content Placeholder 2"/>
          <p:cNvSpPr>
            <a:spLocks noGrp="1"/>
          </p:cNvSpPr>
          <p:nvPr>
            <p:ph idx="1"/>
          </p:nvPr>
        </p:nvSpPr>
        <p:spPr>
          <a:xfrm>
            <a:off x="1154954" y="2364377"/>
            <a:ext cx="9791719" cy="3892732"/>
          </a:xfrm>
        </p:spPr>
        <p:txBody>
          <a:bodyPr>
            <a:noAutofit/>
          </a:bodyPr>
          <a:lstStyle/>
          <a:p>
            <a:r>
              <a:rPr lang="en-GB" sz="3200" dirty="0">
                <a:latin typeface="Century Gothic" pitchFamily="34" charset="0"/>
              </a:rPr>
              <a:t>When the children have reached the appropriate stage in the phonics programme, they move on to spelling lessons.</a:t>
            </a:r>
          </a:p>
          <a:p>
            <a:endParaRPr lang="en-GB" sz="3200" dirty="0" smtClean="0"/>
          </a:p>
          <a:p>
            <a:r>
              <a:rPr lang="en-GB" sz="3200" dirty="0">
                <a:latin typeface="Century Gothic" pitchFamily="34" charset="0"/>
              </a:rPr>
              <a:t>The children will work through a range of spelling units each of which focus on a spelling pattern.</a:t>
            </a:r>
            <a:br>
              <a:rPr lang="en-GB" sz="3200" dirty="0">
                <a:latin typeface="Century Gothic" pitchFamily="34" charset="0"/>
              </a:rPr>
            </a:br>
            <a:endParaRPr lang="en-GB" sz="3200" dirty="0"/>
          </a:p>
        </p:txBody>
      </p:sp>
    </p:spTree>
    <p:extLst>
      <p:ext uri="{BB962C8B-B14F-4D97-AF65-F5344CB8AC3E}">
        <p14:creationId xmlns:p14="http://schemas.microsoft.com/office/powerpoint/2010/main" val="128950701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Questions </a:t>
            </a:r>
            <a:endParaRPr lang="en-GB" dirty="0"/>
          </a:p>
        </p:txBody>
      </p:sp>
      <p:sp>
        <p:nvSpPr>
          <p:cNvPr id="3" name="Content Placeholder 2"/>
          <p:cNvSpPr>
            <a:spLocks noGrp="1"/>
          </p:cNvSpPr>
          <p:nvPr>
            <p:ph idx="1"/>
          </p:nvPr>
        </p:nvSpPr>
        <p:spPr/>
        <p:txBody>
          <a:bodyPr/>
          <a:lstStyle/>
          <a:p>
            <a:r>
              <a:rPr lang="en-GB" dirty="0" smtClean="0"/>
              <a:t>Any questions?</a:t>
            </a:r>
            <a:endParaRPr lang="en-GB" dirty="0"/>
          </a:p>
        </p:txBody>
      </p:sp>
    </p:spTree>
    <p:extLst>
      <p:ext uri="{BB962C8B-B14F-4D97-AF65-F5344CB8AC3E}">
        <p14:creationId xmlns:p14="http://schemas.microsoft.com/office/powerpoint/2010/main" val="38486800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0E5580"/>
      </a:dk2>
      <a:lt2>
        <a:srgbClr val="EBEBEB"/>
      </a:lt2>
      <a:accent1>
        <a:srgbClr val="ACD433"/>
      </a:accent1>
      <a:accent2>
        <a:srgbClr val="E6C133"/>
      </a:accent2>
      <a:accent3>
        <a:srgbClr val="EF7A24"/>
      </a:accent3>
      <a:accent4>
        <a:srgbClr val="5AA0F5"/>
      </a:accent4>
      <a:accent5>
        <a:srgbClr val="75CEEC"/>
      </a:accent5>
      <a:accent6>
        <a:srgbClr val="65D6A0"/>
      </a:accent6>
      <a:hlink>
        <a:srgbClr val="C4E46E"/>
      </a:hlink>
      <a:folHlink>
        <a:srgbClr val="BDE0FB"/>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2000"/>
                <a:hueMod val="96000"/>
                <a:satMod val="128000"/>
                <a:lumMod val="114000"/>
              </a:schemeClr>
            </a:gs>
            <a:gs pos="100000">
              <a:schemeClr val="phClr">
                <a:shade val="62000"/>
                <a:hueMod val="100000"/>
                <a:satMod val="134000"/>
                <a:lumMod val="56000"/>
              </a:schemeClr>
            </a:gs>
          </a:gsLst>
          <a:path path="circle">
            <a:fillToRect l="45000" t="65000" r="125000" b="100000"/>
          </a:path>
        </a:gradFill>
        <a:blipFill rotWithShape="1">
          <a:blip xmlns:r="http://schemas.openxmlformats.org/officeDocument/2006/relationships" r:embed="rId1">
            <a:duotone>
              <a:schemeClr val="phClr">
                <a:shade val="62000"/>
                <a:hueMod val="108000"/>
                <a:satMod val="164000"/>
                <a:lumMod val="69000"/>
              </a:schemeClr>
              <a:schemeClr val="phClr">
                <a:tint val="96000"/>
                <a:hueMod val="90000"/>
                <a:satMod val="130000"/>
                <a:lumMod val="134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A3AB87EF-B655-4FFF-8D05-F333AD7F2789}"/>
    </a:ext>
  </a:extLst>
</a:theme>
</file>

<file path=docProps/app.xml><?xml version="1.0" encoding="utf-8"?>
<Properties xmlns="http://schemas.openxmlformats.org/officeDocument/2006/extended-properties" xmlns:vt="http://schemas.openxmlformats.org/officeDocument/2006/docPropsVTypes">
  <Template>Ion Boardroom</Template>
  <TotalTime>453</TotalTime>
  <Words>1298</Words>
  <Application>Microsoft Office PowerPoint</Application>
  <PresentationFormat>Widescreen</PresentationFormat>
  <Paragraphs>139</Paragraphs>
  <Slides>28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28</vt:i4>
      </vt:variant>
    </vt:vector>
  </HeadingPairs>
  <TitlesOfParts>
    <vt:vector size="34" baseType="lpstr">
      <vt:lpstr>Arial</vt:lpstr>
      <vt:lpstr>Century Gothic</vt:lpstr>
      <vt:lpstr>Corbel Light</vt:lpstr>
      <vt:lpstr>Wingdings</vt:lpstr>
      <vt:lpstr>Wingdings 3</vt:lpstr>
      <vt:lpstr>Ion Boardroom</vt:lpstr>
      <vt:lpstr>Read Write Inc. Phonics</vt:lpstr>
      <vt:lpstr>Aims</vt:lpstr>
      <vt:lpstr>Phonics</vt:lpstr>
      <vt:lpstr>Organisation </vt:lpstr>
      <vt:lpstr>Learning Phonics (synthetic)</vt:lpstr>
      <vt:lpstr>Speed Sounds lessons Set 1</vt:lpstr>
      <vt:lpstr>My Turn – Your Turn</vt:lpstr>
      <vt:lpstr>Word Time! Fred Talk </vt:lpstr>
      <vt:lpstr>Saying the sounds</vt:lpstr>
      <vt:lpstr>Perfect Partner Practice</vt:lpstr>
      <vt:lpstr>Word Time! magnetic letters </vt:lpstr>
      <vt:lpstr>Word Time! Fred Fingers</vt:lpstr>
      <vt:lpstr>Sound Books, Green Words &amp; Sound Blending books</vt:lpstr>
      <vt:lpstr>Green words and Sound Blending</vt:lpstr>
      <vt:lpstr>Assessment and Reading Books</vt:lpstr>
      <vt:lpstr>Reading at home</vt:lpstr>
      <vt:lpstr>Reading at home</vt:lpstr>
      <vt:lpstr>Early Reading - Ditties </vt:lpstr>
      <vt:lpstr>Early Reading </vt:lpstr>
      <vt:lpstr>Early Reading </vt:lpstr>
      <vt:lpstr>Reading </vt:lpstr>
      <vt:lpstr>Red Words </vt:lpstr>
      <vt:lpstr>Assessment</vt:lpstr>
      <vt:lpstr>Year 1 &amp; Year 2 Phonics Screening Check</vt:lpstr>
      <vt:lpstr>Phonics Screening Materials</vt:lpstr>
      <vt:lpstr>How can I help my child at home?</vt:lpstr>
      <vt:lpstr>Spelling</vt:lpstr>
      <vt:lpstr>Questions </vt:lpstr>
    </vt:vector>
  </TitlesOfParts>
  <Company>HP</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 Write Inc. Phonics</dc:title>
  <dc:creator>HP</dc:creator>
  <cp:lastModifiedBy>HP</cp:lastModifiedBy>
  <cp:revision>46</cp:revision>
  <dcterms:created xsi:type="dcterms:W3CDTF">2020-10-05T21:16:42Z</dcterms:created>
  <dcterms:modified xsi:type="dcterms:W3CDTF">2021-09-19T13:57:09Z</dcterms:modified>
</cp:coreProperties>
</file>