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906" r:id="rId1"/>
  </p:sldMasterIdLst>
  <p:notesMasterIdLst>
    <p:notesMasterId r:id="rId21"/>
  </p:notesMasterIdLst>
  <p:handoutMasterIdLst>
    <p:handoutMasterId r:id="rId22"/>
  </p:handoutMasterIdLst>
  <p:sldIdLst>
    <p:sldId id="256" r:id="rId2"/>
    <p:sldId id="257" r:id="rId3"/>
    <p:sldId id="277" r:id="rId4"/>
    <p:sldId id="274" r:id="rId5"/>
    <p:sldId id="266" r:id="rId6"/>
    <p:sldId id="259" r:id="rId7"/>
    <p:sldId id="279" r:id="rId8"/>
    <p:sldId id="263" r:id="rId9"/>
    <p:sldId id="261" r:id="rId10"/>
    <p:sldId id="262" r:id="rId11"/>
    <p:sldId id="260" r:id="rId12"/>
    <p:sldId id="264" r:id="rId13"/>
    <p:sldId id="275" r:id="rId14"/>
    <p:sldId id="267" r:id="rId15"/>
    <p:sldId id="269" r:id="rId16"/>
    <p:sldId id="270" r:id="rId17"/>
    <p:sldId id="311" r:id="rId18"/>
    <p:sldId id="312" r:id="rId19"/>
    <p:sldId id="313" r:id="rId20"/>
  </p:sldIdLst>
  <p:sldSz cx="9144000" cy="6858000" type="screen4x3"/>
  <p:notesSz cx="6858000" cy="9144000"/>
  <p:defaultTextStyle>
    <a:defPPr>
      <a:defRPr lang="en-US"/>
    </a:defPPr>
    <a:lvl1pPr algn="l" defTabSz="457200" rtl="0" fontAlgn="base">
      <a:spcBef>
        <a:spcPct val="0"/>
      </a:spcBef>
      <a:spcAft>
        <a:spcPct val="0"/>
      </a:spcAft>
      <a:defRPr kern="1200">
        <a:solidFill>
          <a:schemeClr val="tx1"/>
        </a:solidFill>
        <a:latin typeface="Comic Sans MS" pitchFamily="66" charset="0"/>
        <a:ea typeface="+mn-ea"/>
        <a:cs typeface="Arial" charset="0"/>
      </a:defRPr>
    </a:lvl1pPr>
    <a:lvl2pPr marL="457200" algn="l" defTabSz="457200" rtl="0" fontAlgn="base">
      <a:spcBef>
        <a:spcPct val="0"/>
      </a:spcBef>
      <a:spcAft>
        <a:spcPct val="0"/>
      </a:spcAft>
      <a:defRPr kern="1200">
        <a:solidFill>
          <a:schemeClr val="tx1"/>
        </a:solidFill>
        <a:latin typeface="Comic Sans MS" pitchFamily="66" charset="0"/>
        <a:ea typeface="+mn-ea"/>
        <a:cs typeface="Arial" charset="0"/>
      </a:defRPr>
    </a:lvl2pPr>
    <a:lvl3pPr marL="914400" algn="l" defTabSz="457200" rtl="0" fontAlgn="base">
      <a:spcBef>
        <a:spcPct val="0"/>
      </a:spcBef>
      <a:spcAft>
        <a:spcPct val="0"/>
      </a:spcAft>
      <a:defRPr kern="1200">
        <a:solidFill>
          <a:schemeClr val="tx1"/>
        </a:solidFill>
        <a:latin typeface="Comic Sans MS" pitchFamily="66" charset="0"/>
        <a:ea typeface="+mn-ea"/>
        <a:cs typeface="Arial" charset="0"/>
      </a:defRPr>
    </a:lvl3pPr>
    <a:lvl4pPr marL="1371600" algn="l" defTabSz="457200" rtl="0" fontAlgn="base">
      <a:spcBef>
        <a:spcPct val="0"/>
      </a:spcBef>
      <a:spcAft>
        <a:spcPct val="0"/>
      </a:spcAft>
      <a:defRPr kern="1200">
        <a:solidFill>
          <a:schemeClr val="tx1"/>
        </a:solidFill>
        <a:latin typeface="Comic Sans MS" pitchFamily="66" charset="0"/>
        <a:ea typeface="+mn-ea"/>
        <a:cs typeface="Arial" charset="0"/>
      </a:defRPr>
    </a:lvl4pPr>
    <a:lvl5pPr marL="1828800" algn="l" defTabSz="457200" rtl="0" fontAlgn="base">
      <a:spcBef>
        <a:spcPct val="0"/>
      </a:spcBef>
      <a:spcAft>
        <a:spcPct val="0"/>
      </a:spcAft>
      <a:defRPr kern="1200">
        <a:solidFill>
          <a:schemeClr val="tx1"/>
        </a:solidFill>
        <a:latin typeface="Comic Sans MS" pitchFamily="66" charset="0"/>
        <a:ea typeface="+mn-ea"/>
        <a:cs typeface="Arial" charset="0"/>
      </a:defRPr>
    </a:lvl5pPr>
    <a:lvl6pPr marL="2286000" algn="l" defTabSz="914400" rtl="0" eaLnBrk="1" latinLnBrk="0" hangingPunct="1">
      <a:defRPr kern="1200">
        <a:solidFill>
          <a:schemeClr val="tx1"/>
        </a:solidFill>
        <a:latin typeface="Comic Sans MS" pitchFamily="66" charset="0"/>
        <a:ea typeface="+mn-ea"/>
        <a:cs typeface="Arial" charset="0"/>
      </a:defRPr>
    </a:lvl6pPr>
    <a:lvl7pPr marL="2743200" algn="l" defTabSz="914400" rtl="0" eaLnBrk="1" latinLnBrk="0" hangingPunct="1">
      <a:defRPr kern="1200">
        <a:solidFill>
          <a:schemeClr val="tx1"/>
        </a:solidFill>
        <a:latin typeface="Comic Sans MS" pitchFamily="66" charset="0"/>
        <a:ea typeface="+mn-ea"/>
        <a:cs typeface="Arial" charset="0"/>
      </a:defRPr>
    </a:lvl7pPr>
    <a:lvl8pPr marL="3200400" algn="l" defTabSz="914400" rtl="0" eaLnBrk="1" latinLnBrk="0" hangingPunct="1">
      <a:defRPr kern="1200">
        <a:solidFill>
          <a:schemeClr val="tx1"/>
        </a:solidFill>
        <a:latin typeface="Comic Sans MS" pitchFamily="66" charset="0"/>
        <a:ea typeface="+mn-ea"/>
        <a:cs typeface="Arial" charset="0"/>
      </a:defRPr>
    </a:lvl8pPr>
    <a:lvl9pPr marL="3657600" algn="l" defTabSz="914400" rtl="0" eaLnBrk="1" latinLnBrk="0" hangingPunct="1">
      <a:defRPr kern="1200">
        <a:solidFill>
          <a:schemeClr val="tx1"/>
        </a:solidFill>
        <a:latin typeface="Comic Sans MS" pitchFamily="66"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101C2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83" autoAdjust="0"/>
    <p:restoredTop sz="94604" autoAdjust="0"/>
  </p:normalViewPr>
  <p:slideViewPr>
    <p:cSldViewPr snapToGrid="0" snapToObjects="1">
      <p:cViewPr varScale="1">
        <p:scale>
          <a:sx n="78" d="100"/>
          <a:sy n="78" d="100"/>
        </p:scale>
        <p:origin x="1584" y="6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snapToGrid="0" snapToObjects="1">
      <p:cViewPr varScale="1">
        <p:scale>
          <a:sx n="58" d="100"/>
          <a:sy n="58" d="100"/>
        </p:scale>
        <p:origin x="-2220"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DCD8DCBA-0B99-4FF1-B9C8-308399AE244D}" type="datetimeFigureOut">
              <a:rPr lang="en-US"/>
              <a:pPr>
                <a:defRPr/>
              </a:pPr>
              <a:t>11/28/2024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71424EB2-6778-4BD1-AEE8-CAE4554951DB}" type="slidenum">
              <a:rPr lang="en-US"/>
              <a:pPr>
                <a:defRPr/>
              </a:pPr>
              <a:t>‹#›</a:t>
            </a:fld>
            <a:endParaRPr lang="en-US"/>
          </a:p>
        </p:txBody>
      </p:sp>
    </p:spTree>
    <p:extLst>
      <p:ext uri="{BB962C8B-B14F-4D97-AF65-F5344CB8AC3E}">
        <p14:creationId xmlns:p14="http://schemas.microsoft.com/office/powerpoint/2010/main" val="1007267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C3503604-2AB7-4AA9-9885-0039720259E5}" type="datetimeFigureOut">
              <a:rPr lang="en-US"/>
              <a:pPr>
                <a:defRPr/>
              </a:pPr>
              <a:t>11/28/2024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9FEDEB27-621C-49F6-9E10-32FF12D8B476}" type="slidenum">
              <a:rPr lang="en-US"/>
              <a:pPr>
                <a:defRPr/>
              </a:pPr>
              <a:t>‹#›</a:t>
            </a:fld>
            <a:endParaRPr lang="en-US"/>
          </a:p>
        </p:txBody>
      </p:sp>
    </p:spTree>
    <p:extLst>
      <p:ext uri="{BB962C8B-B14F-4D97-AF65-F5344CB8AC3E}">
        <p14:creationId xmlns:p14="http://schemas.microsoft.com/office/powerpoint/2010/main" val="4253971690"/>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defRPr sz="1200" kern="1200">
        <a:solidFill>
          <a:schemeClr val="tx1"/>
        </a:solidFill>
        <a:latin typeface="+mn-lt"/>
        <a:ea typeface="+mn-ea"/>
        <a:cs typeface="Arial" charset="0"/>
      </a:defRPr>
    </a:lvl1pPr>
    <a:lvl2pPr marL="457200" algn="l" defTabSz="457200" rtl="0" eaLnBrk="0" fontAlgn="base" hangingPunct="0">
      <a:spcBef>
        <a:spcPct val="30000"/>
      </a:spcBef>
      <a:spcAft>
        <a:spcPct val="0"/>
      </a:spcAft>
      <a:defRPr sz="1200" kern="1200">
        <a:solidFill>
          <a:schemeClr val="tx1"/>
        </a:solidFill>
        <a:latin typeface="+mn-lt"/>
        <a:ea typeface="+mn-ea"/>
        <a:cs typeface="Arial" charset="0"/>
      </a:defRPr>
    </a:lvl2pPr>
    <a:lvl3pPr marL="914400" algn="l" defTabSz="457200" rtl="0" eaLnBrk="0" fontAlgn="base" hangingPunct="0">
      <a:spcBef>
        <a:spcPct val="30000"/>
      </a:spcBef>
      <a:spcAft>
        <a:spcPct val="0"/>
      </a:spcAft>
      <a:defRPr sz="1200" kern="1200">
        <a:solidFill>
          <a:schemeClr val="tx1"/>
        </a:solidFill>
        <a:latin typeface="+mn-lt"/>
        <a:ea typeface="+mn-ea"/>
        <a:cs typeface="Arial" charset="0"/>
      </a:defRPr>
    </a:lvl3pPr>
    <a:lvl4pPr marL="1371600" algn="l" defTabSz="457200" rtl="0" eaLnBrk="0" fontAlgn="base" hangingPunct="0">
      <a:spcBef>
        <a:spcPct val="30000"/>
      </a:spcBef>
      <a:spcAft>
        <a:spcPct val="0"/>
      </a:spcAft>
      <a:defRPr sz="1200" kern="1200">
        <a:solidFill>
          <a:schemeClr val="tx1"/>
        </a:solidFill>
        <a:latin typeface="+mn-lt"/>
        <a:ea typeface="+mn-ea"/>
        <a:cs typeface="Arial" charset="0"/>
      </a:defRPr>
    </a:lvl4pPr>
    <a:lvl5pPr marL="1828800" algn="l" defTabSz="457200" rtl="0" eaLnBrk="0" fontAlgn="base" hangingPunct="0">
      <a:spcBef>
        <a:spcPct val="30000"/>
      </a:spcBef>
      <a:spcAft>
        <a:spcPct val="0"/>
      </a:spcAft>
      <a:defRPr sz="1200" kern="1200">
        <a:solidFill>
          <a:schemeClr val="tx1"/>
        </a:solidFill>
        <a:latin typeface="+mn-lt"/>
        <a:ea typeface="+mn-ea"/>
        <a:cs typeface="Arial" charset="0"/>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D6A56A9E-E541-4844-9B64-F9B016828C81}" type="datetimeFigureOut">
              <a:rPr lang="en-US" smtClean="0"/>
              <a:pPr>
                <a:defRPr/>
              </a:pPr>
              <a:t>11/28/2024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B1FEA7AC-0435-4E37-BA49-68F2DC5E47E5}" type="slidenum">
              <a:rPr lang="en-GB" smtClean="0"/>
              <a:pPr>
                <a:defRPr/>
              </a:pPr>
              <a:t>‹#›</a:t>
            </a:fld>
            <a:endParaRPr lang="en-GB"/>
          </a:p>
        </p:txBody>
      </p:sp>
    </p:spTree>
    <p:extLst>
      <p:ext uri="{BB962C8B-B14F-4D97-AF65-F5344CB8AC3E}">
        <p14:creationId xmlns:p14="http://schemas.microsoft.com/office/powerpoint/2010/main" val="3881075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CF6F3BE1-D424-4E9A-A68C-26387B728A24}" type="datetimeFigureOut">
              <a:rPr lang="en-US" smtClean="0"/>
              <a:pPr>
                <a:defRPr/>
              </a:pPr>
              <a:t>11/28/2024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97CF30C0-C22B-44FF-8445-8C7D01295882}" type="slidenum">
              <a:rPr lang="en-GB" smtClean="0"/>
              <a:pPr>
                <a:defRPr/>
              </a:pPr>
              <a:t>‹#›</a:t>
            </a:fld>
            <a:endParaRPr lang="en-GB"/>
          </a:p>
        </p:txBody>
      </p:sp>
    </p:spTree>
    <p:extLst>
      <p:ext uri="{BB962C8B-B14F-4D97-AF65-F5344CB8AC3E}">
        <p14:creationId xmlns:p14="http://schemas.microsoft.com/office/powerpoint/2010/main" val="40494364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045DF159-F45D-4DA9-ABBD-47B0E7FF11C5}" type="datetimeFigureOut">
              <a:rPr lang="en-US" smtClean="0"/>
              <a:pPr>
                <a:defRPr/>
              </a:pPr>
              <a:t>11/28/2024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563C3394-5367-4582-BD2E-D994BA2A3D9E}" type="slidenum">
              <a:rPr lang="en-GB" smtClean="0"/>
              <a:pPr>
                <a:defRPr/>
              </a:pPr>
              <a:t>‹#›</a:t>
            </a:fld>
            <a:endParaRPr lang="en-GB"/>
          </a:p>
        </p:txBody>
      </p:sp>
    </p:spTree>
    <p:extLst>
      <p:ext uri="{BB962C8B-B14F-4D97-AF65-F5344CB8AC3E}">
        <p14:creationId xmlns:p14="http://schemas.microsoft.com/office/powerpoint/2010/main" val="30342700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7893E2B3-7000-4C78-81FD-EFC4A8AB2AC2}" type="datetimeFigureOut">
              <a:rPr lang="en-US" smtClean="0"/>
              <a:pPr>
                <a:defRPr/>
              </a:pPr>
              <a:t>11/28/2024</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B6F35D97-903A-4DEC-B73D-17176B0FEE4A}" type="slidenum">
              <a:rPr lang="en-GB" smtClean="0"/>
              <a:pPr>
                <a:defRPr/>
              </a:pPr>
              <a:t>‹#›</a:t>
            </a:fld>
            <a:endParaRPr lang="en-GB"/>
          </a:p>
        </p:txBody>
      </p:sp>
    </p:spTree>
    <p:extLst>
      <p:ext uri="{BB962C8B-B14F-4D97-AF65-F5344CB8AC3E}">
        <p14:creationId xmlns:p14="http://schemas.microsoft.com/office/powerpoint/2010/main" val="31889622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F704E71C-CC21-4304-85A8-07039492850D}" type="datetimeFigureOut">
              <a:rPr lang="en-US" smtClean="0"/>
              <a:pPr>
                <a:defRPr/>
              </a:pPr>
              <a:t>11/28/2024</a:t>
            </a:fld>
            <a:endParaRPr lang="en-GB"/>
          </a:p>
        </p:txBody>
      </p:sp>
      <p:sp>
        <p:nvSpPr>
          <p:cNvPr id="8" name="Footer Placeholder 7"/>
          <p:cNvSpPr>
            <a:spLocks noGrp="1"/>
          </p:cNvSpPr>
          <p:nvPr>
            <p:ph type="ftr" sz="quarter" idx="11"/>
          </p:nvPr>
        </p:nvSpPr>
        <p:spPr/>
        <p:txBody>
          <a:bodyPr/>
          <a:lstStyle/>
          <a:p>
            <a:pPr>
              <a:defRPr/>
            </a:pPr>
            <a:endParaRPr lang="en-GB"/>
          </a:p>
        </p:txBody>
      </p:sp>
      <p:sp>
        <p:nvSpPr>
          <p:cNvPr id="9" name="Slide Number Placeholder 8"/>
          <p:cNvSpPr>
            <a:spLocks noGrp="1"/>
          </p:cNvSpPr>
          <p:nvPr>
            <p:ph type="sldNum" sz="quarter" idx="12"/>
          </p:nvPr>
        </p:nvSpPr>
        <p:spPr/>
        <p:txBody>
          <a:bodyPr/>
          <a:lstStyle/>
          <a:p>
            <a:pPr>
              <a:defRPr/>
            </a:pPr>
            <a:fld id="{5F076043-CC5F-410F-966E-65FAAD028B6A}" type="slidenum">
              <a:rPr lang="en-GB" smtClean="0"/>
              <a:pPr>
                <a:defRPr/>
              </a:pPr>
              <a:t>‹#›</a:t>
            </a:fld>
            <a:endParaRPr lang="en-GB"/>
          </a:p>
        </p:txBody>
      </p:sp>
    </p:spTree>
    <p:extLst>
      <p:ext uri="{BB962C8B-B14F-4D97-AF65-F5344CB8AC3E}">
        <p14:creationId xmlns:p14="http://schemas.microsoft.com/office/powerpoint/2010/main" val="41497992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BD17A7F8-0244-47C8-B8B2-DF848FD8B085}" type="datetimeFigureOut">
              <a:rPr lang="en-US" smtClean="0"/>
              <a:pPr>
                <a:defRPr/>
              </a:pPr>
              <a:t>11/28/2024</a:t>
            </a:fld>
            <a:endParaRPr lang="en-GB"/>
          </a:p>
        </p:txBody>
      </p:sp>
      <p:sp>
        <p:nvSpPr>
          <p:cNvPr id="4" name="Footer Placeholder 3"/>
          <p:cNvSpPr>
            <a:spLocks noGrp="1"/>
          </p:cNvSpPr>
          <p:nvPr>
            <p:ph type="ftr" sz="quarter" idx="11"/>
          </p:nvPr>
        </p:nvSpPr>
        <p:spPr/>
        <p:txBody>
          <a:bodyPr/>
          <a:lstStyle/>
          <a:p>
            <a:pPr>
              <a:defRPr/>
            </a:pPr>
            <a:endParaRPr lang="en-GB"/>
          </a:p>
        </p:txBody>
      </p:sp>
      <p:sp>
        <p:nvSpPr>
          <p:cNvPr id="5" name="Slide Number Placeholder 4"/>
          <p:cNvSpPr>
            <a:spLocks noGrp="1"/>
          </p:cNvSpPr>
          <p:nvPr>
            <p:ph type="sldNum" sz="quarter" idx="12"/>
          </p:nvPr>
        </p:nvSpPr>
        <p:spPr/>
        <p:txBody>
          <a:bodyPr/>
          <a:lstStyle/>
          <a:p>
            <a:pPr>
              <a:defRPr/>
            </a:pPr>
            <a:fld id="{B0BFFC56-2609-4309-91E4-92675DE28EB6}" type="slidenum">
              <a:rPr lang="en-GB" smtClean="0"/>
              <a:pPr>
                <a:defRPr/>
              </a:pPr>
              <a:t>‹#›</a:t>
            </a:fld>
            <a:endParaRPr lang="en-GB"/>
          </a:p>
        </p:txBody>
      </p:sp>
    </p:spTree>
    <p:extLst>
      <p:ext uri="{BB962C8B-B14F-4D97-AF65-F5344CB8AC3E}">
        <p14:creationId xmlns:p14="http://schemas.microsoft.com/office/powerpoint/2010/main" val="21161404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E85FD27D-EDCE-42C6-A595-646DA93BCFAF}" type="datetimeFigureOut">
              <a:rPr lang="en-US" smtClean="0"/>
              <a:pPr>
                <a:defRPr/>
              </a:pPr>
              <a:t>11/28/2024</a:t>
            </a:fld>
            <a:endParaRPr lang="en-GB"/>
          </a:p>
        </p:txBody>
      </p:sp>
      <p:sp>
        <p:nvSpPr>
          <p:cNvPr id="3" name="Footer Placeholder 2"/>
          <p:cNvSpPr>
            <a:spLocks noGrp="1"/>
          </p:cNvSpPr>
          <p:nvPr>
            <p:ph type="ftr" sz="quarter" idx="11"/>
          </p:nvPr>
        </p:nvSpPr>
        <p:spPr/>
        <p:txBody>
          <a:bodyPr/>
          <a:lstStyle/>
          <a:p>
            <a:pPr>
              <a:defRPr/>
            </a:pPr>
            <a:endParaRPr lang="en-GB"/>
          </a:p>
        </p:txBody>
      </p:sp>
      <p:sp>
        <p:nvSpPr>
          <p:cNvPr id="4" name="Slide Number Placeholder 3"/>
          <p:cNvSpPr>
            <a:spLocks noGrp="1"/>
          </p:cNvSpPr>
          <p:nvPr>
            <p:ph type="sldNum" sz="quarter" idx="12"/>
          </p:nvPr>
        </p:nvSpPr>
        <p:spPr/>
        <p:txBody>
          <a:bodyPr/>
          <a:lstStyle/>
          <a:p>
            <a:pPr>
              <a:defRPr/>
            </a:pPr>
            <a:fld id="{F210BEAB-7449-4072-9CEE-B5FE197E52EE}" type="slidenum">
              <a:rPr lang="en-GB" smtClean="0"/>
              <a:pPr>
                <a:defRPr/>
              </a:pPr>
              <a:t>‹#›</a:t>
            </a:fld>
            <a:endParaRPr lang="en-GB"/>
          </a:p>
        </p:txBody>
      </p:sp>
    </p:spTree>
    <p:extLst>
      <p:ext uri="{BB962C8B-B14F-4D97-AF65-F5344CB8AC3E}">
        <p14:creationId xmlns:p14="http://schemas.microsoft.com/office/powerpoint/2010/main" val="3836922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2FE9B1C4-53C2-43BA-B3BC-53D250257AFF}" type="datetimeFigureOut">
              <a:rPr lang="en-US" smtClean="0"/>
              <a:pPr>
                <a:defRPr/>
              </a:pPr>
              <a:t>11/28/2024</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46022A2D-BA64-4954-AE9A-2708E1AEE06F}" type="slidenum">
              <a:rPr lang="en-GB" smtClean="0"/>
              <a:pPr>
                <a:defRPr/>
              </a:pPr>
              <a:t>‹#›</a:t>
            </a:fld>
            <a:endParaRPr lang="en-GB"/>
          </a:p>
        </p:txBody>
      </p:sp>
    </p:spTree>
    <p:extLst>
      <p:ext uri="{BB962C8B-B14F-4D97-AF65-F5344CB8AC3E}">
        <p14:creationId xmlns:p14="http://schemas.microsoft.com/office/powerpoint/2010/main" val="2442519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20E77211-F394-4FAF-8082-F40253331414}" type="datetimeFigureOut">
              <a:rPr lang="en-US" smtClean="0"/>
              <a:pPr>
                <a:defRPr/>
              </a:pPr>
              <a:t>11/28/2024</a:t>
            </a:fld>
            <a:endParaRPr lang="en-GB"/>
          </a:p>
        </p:txBody>
      </p:sp>
      <p:sp>
        <p:nvSpPr>
          <p:cNvPr id="6" name="Footer Placeholder 5"/>
          <p:cNvSpPr>
            <a:spLocks noGrp="1"/>
          </p:cNvSpPr>
          <p:nvPr>
            <p:ph type="ftr" sz="quarter" idx="11"/>
          </p:nvPr>
        </p:nvSpPr>
        <p:spPr/>
        <p:txBody>
          <a:bodyPr/>
          <a:lstStyle/>
          <a:p>
            <a:pPr>
              <a:defRPr/>
            </a:pPr>
            <a:endParaRPr lang="en-GB"/>
          </a:p>
        </p:txBody>
      </p:sp>
      <p:sp>
        <p:nvSpPr>
          <p:cNvPr id="7" name="Slide Number Placeholder 6"/>
          <p:cNvSpPr>
            <a:spLocks noGrp="1"/>
          </p:cNvSpPr>
          <p:nvPr>
            <p:ph type="sldNum" sz="quarter" idx="12"/>
          </p:nvPr>
        </p:nvSpPr>
        <p:spPr/>
        <p:txBody>
          <a:bodyPr/>
          <a:lstStyle/>
          <a:p>
            <a:pPr>
              <a:defRPr/>
            </a:pPr>
            <a:fld id="{8B454BC4-0BB7-4822-BDE2-8C247C145EB3}" type="slidenum">
              <a:rPr lang="en-GB" smtClean="0"/>
              <a:pPr>
                <a:defRPr/>
              </a:pPr>
              <a:t>‹#›</a:t>
            </a:fld>
            <a:endParaRPr lang="en-GB"/>
          </a:p>
        </p:txBody>
      </p:sp>
    </p:spTree>
    <p:extLst>
      <p:ext uri="{BB962C8B-B14F-4D97-AF65-F5344CB8AC3E}">
        <p14:creationId xmlns:p14="http://schemas.microsoft.com/office/powerpoint/2010/main" val="1979703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07980C9D-5E16-4D02-BBCA-8E9919EE4876}" type="datetimeFigureOut">
              <a:rPr lang="en-US" smtClean="0"/>
              <a:pPr>
                <a:defRPr/>
              </a:pPr>
              <a:t>11/28/2024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E82D071-0F99-43F4-83BD-1B4D36034795}" type="slidenum">
              <a:rPr lang="en-GB" smtClean="0"/>
              <a:pPr>
                <a:defRPr/>
              </a:pPr>
              <a:t>‹#›</a:t>
            </a:fld>
            <a:endParaRPr lang="en-GB"/>
          </a:p>
        </p:txBody>
      </p:sp>
    </p:spTree>
    <p:extLst>
      <p:ext uri="{BB962C8B-B14F-4D97-AF65-F5344CB8AC3E}">
        <p14:creationId xmlns:p14="http://schemas.microsoft.com/office/powerpoint/2010/main" val="2389256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07980C9D-5E16-4D02-BBCA-8E9919EE4876}" type="datetimeFigureOut">
              <a:rPr lang="en-US" smtClean="0"/>
              <a:pPr>
                <a:defRPr/>
              </a:pPr>
              <a:t>11/28/2024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E82D071-0F99-43F4-83BD-1B4D36034795}" type="slidenum">
              <a:rPr lang="en-GB" smtClean="0"/>
              <a:pPr>
                <a:defRPr/>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097124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07980C9D-5E16-4D02-BBCA-8E9919EE4876}" type="datetimeFigureOut">
              <a:rPr lang="en-US" smtClean="0"/>
              <a:pPr>
                <a:defRPr/>
              </a:pPr>
              <a:t>11/28/2024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E82D071-0F99-43F4-83BD-1B4D36034795}" type="slidenum">
              <a:rPr lang="en-GB" smtClean="0"/>
              <a:pPr>
                <a:defRPr/>
              </a:pPr>
              <a:t>‹#›</a:t>
            </a:fld>
            <a:endParaRPr lang="en-GB"/>
          </a:p>
        </p:txBody>
      </p:sp>
    </p:spTree>
    <p:extLst>
      <p:ext uri="{BB962C8B-B14F-4D97-AF65-F5344CB8AC3E}">
        <p14:creationId xmlns:p14="http://schemas.microsoft.com/office/powerpoint/2010/main" val="791709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07980C9D-5E16-4D02-BBCA-8E9919EE4876}" type="datetimeFigureOut">
              <a:rPr lang="en-US" smtClean="0"/>
              <a:pPr>
                <a:defRPr/>
              </a:pPr>
              <a:t>11/28/2024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E82D071-0F99-43F4-83BD-1B4D36034795}" type="slidenum">
              <a:rPr lang="en-GB" smtClean="0"/>
              <a:pPr>
                <a:defRPr/>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465498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07980C9D-5E16-4D02-BBCA-8E9919EE4876}" type="datetimeFigureOut">
              <a:rPr lang="en-US" smtClean="0"/>
              <a:pPr>
                <a:defRPr/>
              </a:pPr>
              <a:t>11/28/2024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2E82D071-0F99-43F4-83BD-1B4D36034795}" type="slidenum">
              <a:rPr lang="en-GB" smtClean="0"/>
              <a:pPr>
                <a:defRPr/>
              </a:pPr>
              <a:t>‹#›</a:t>
            </a:fld>
            <a:endParaRPr lang="en-GB"/>
          </a:p>
        </p:txBody>
      </p:sp>
    </p:spTree>
    <p:extLst>
      <p:ext uri="{BB962C8B-B14F-4D97-AF65-F5344CB8AC3E}">
        <p14:creationId xmlns:p14="http://schemas.microsoft.com/office/powerpoint/2010/main" val="378028148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4BB29BB8-32AF-4377-9E22-14B73E82842A}" type="datetimeFigureOut">
              <a:rPr lang="en-US" smtClean="0"/>
              <a:pPr>
                <a:defRPr/>
              </a:pPr>
              <a:t>11/28/2024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16EE876A-F810-4CE7-89F5-07C880AFA465}" type="slidenum">
              <a:rPr lang="en-GB" smtClean="0"/>
              <a:pPr>
                <a:defRPr/>
              </a:pPr>
              <a:t>‹#›</a:t>
            </a:fld>
            <a:endParaRPr lang="en-GB"/>
          </a:p>
        </p:txBody>
      </p:sp>
    </p:spTree>
    <p:extLst>
      <p:ext uri="{BB962C8B-B14F-4D97-AF65-F5344CB8AC3E}">
        <p14:creationId xmlns:p14="http://schemas.microsoft.com/office/powerpoint/2010/main" val="28353260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C7C96D0D-CF66-4DE7-9A41-6DBA9B58D706}" type="datetimeFigureOut">
              <a:rPr lang="en-US" smtClean="0"/>
              <a:pPr>
                <a:defRPr/>
              </a:pPr>
              <a:t>11/28/2024</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pPr>
              <a:defRPr/>
            </a:pPr>
            <a:fld id="{A45F366D-905D-46E6-8046-AE10A0D9A16A}" type="slidenum">
              <a:rPr lang="en-GB" smtClean="0"/>
              <a:pPr>
                <a:defRPr/>
              </a:pPr>
              <a:t>‹#›</a:t>
            </a:fld>
            <a:endParaRPr lang="en-GB"/>
          </a:p>
        </p:txBody>
      </p:sp>
    </p:spTree>
    <p:extLst>
      <p:ext uri="{BB962C8B-B14F-4D97-AF65-F5344CB8AC3E}">
        <p14:creationId xmlns:p14="http://schemas.microsoft.com/office/powerpoint/2010/main" val="8485003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07980C9D-5E16-4D02-BBCA-8E9919EE4876}" type="datetimeFigureOut">
              <a:rPr lang="en-US" smtClean="0"/>
              <a:pPr>
                <a:defRPr/>
              </a:pPr>
              <a:t>11/28/2024</a:t>
            </a:fld>
            <a:endParaRPr lang="en-GB"/>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a:defRPr/>
            </a:pPr>
            <a:fld id="{2E82D071-0F99-43F4-83BD-1B4D36034795}" type="slidenum">
              <a:rPr lang="en-GB" smtClean="0"/>
              <a:pPr>
                <a:defRPr/>
              </a:pPr>
              <a:t>‹#›</a:t>
            </a:fld>
            <a:endParaRPr lang="en-GB"/>
          </a:p>
        </p:txBody>
      </p:sp>
    </p:spTree>
    <p:extLst>
      <p:ext uri="{BB962C8B-B14F-4D97-AF65-F5344CB8AC3E}">
        <p14:creationId xmlns:p14="http://schemas.microsoft.com/office/powerpoint/2010/main" val="3352692518"/>
      </p:ext>
    </p:extLst>
  </p:cSld>
  <p:clrMap bg1="lt1" tx1="dk1" bg2="lt2" tx2="dk2" accent1="accent1" accent2="accent2" accent3="accent3" accent4="accent4" accent5="accent5" accent6="accent6" hlink="hlink" folHlink="folHlink"/>
  <p:sldLayoutIdLst>
    <p:sldLayoutId id="2147483907" r:id="rId1"/>
    <p:sldLayoutId id="2147483908" r:id="rId2"/>
    <p:sldLayoutId id="2147483909" r:id="rId3"/>
    <p:sldLayoutId id="2147483910" r:id="rId4"/>
    <p:sldLayoutId id="2147483911" r:id="rId5"/>
    <p:sldLayoutId id="2147483912" r:id="rId6"/>
    <p:sldLayoutId id="2147483913" r:id="rId7"/>
    <p:sldLayoutId id="2147483914" r:id="rId8"/>
    <p:sldLayoutId id="2147483915" r:id="rId9"/>
    <p:sldLayoutId id="2147483916" r:id="rId10"/>
    <p:sldLayoutId id="2147483917" r:id="rId11"/>
    <p:sldLayoutId id="2147483918" r:id="rId12"/>
    <p:sldLayoutId id="2147483919" r:id="rId13"/>
    <p:sldLayoutId id="2147483920" r:id="rId14"/>
    <p:sldLayoutId id="2147483921" r:id="rId15"/>
    <p:sldLayoutId id="214748392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hyperlink" Target="How%20to%20say%20the%20sounds"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youtu.be/LbKGLJPp6ww"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ctrTitle" idx="4294967295"/>
          </p:nvPr>
        </p:nvSpPr>
        <p:spPr>
          <a:xfrm>
            <a:off x="0" y="2130425"/>
            <a:ext cx="7772400" cy="1470025"/>
          </a:xfrm>
        </p:spPr>
        <p:txBody>
          <a:bodyPr anchor="ctr"/>
          <a:lstStyle/>
          <a:p>
            <a:pPr eaLnBrk="1" hangingPunct="1">
              <a:defRPr/>
            </a:pPr>
            <a:r>
              <a:rPr lang="en-US">
                <a:solidFill>
                  <a:srgbClr val="000099"/>
                </a:solidFill>
                <a:effectLst>
                  <a:outerShdw blurRad="38100" dist="38100" dir="2700000" algn="tl">
                    <a:srgbClr val="C0C0C0"/>
                  </a:outerShdw>
                </a:effectLst>
              </a:rPr>
              <a:t>Welcome to our Phonics Workshop</a:t>
            </a:r>
          </a:p>
        </p:txBody>
      </p:sp>
      <p:sp>
        <p:nvSpPr>
          <p:cNvPr id="3" name="Subtitle 2"/>
          <p:cNvSpPr>
            <a:spLocks noGrp="1"/>
          </p:cNvSpPr>
          <p:nvPr>
            <p:ph type="subTitle" idx="4294967295"/>
          </p:nvPr>
        </p:nvSpPr>
        <p:spPr>
          <a:xfrm>
            <a:off x="0" y="3678238"/>
            <a:ext cx="5984875" cy="1885950"/>
          </a:xfrm>
        </p:spPr>
        <p:txBody>
          <a:bodyPr>
            <a:normAutofit/>
          </a:bodyPr>
          <a:lstStyle/>
          <a:p>
            <a:pPr marL="0" indent="0" algn="ctr" eaLnBrk="1" hangingPunct="1">
              <a:buFontTx/>
              <a:buNone/>
              <a:defRPr/>
            </a:pPr>
            <a:endParaRPr lang="en-US" sz="2800">
              <a:solidFill>
                <a:srgbClr val="898989"/>
              </a:solidFill>
              <a:effectLst>
                <a:outerShdw blurRad="38100" dist="38100" dir="2700000" algn="tl">
                  <a:srgbClr val="C0C0C0"/>
                </a:outerShdw>
              </a:effectLst>
            </a:endParaRPr>
          </a:p>
          <a:p>
            <a:pPr marL="0" indent="0" algn="ctr" eaLnBrk="1" hangingPunct="1">
              <a:buFontTx/>
              <a:buNone/>
              <a:defRPr/>
            </a:pPr>
            <a:r>
              <a:rPr lang="en-US" sz="2800">
                <a:solidFill>
                  <a:schemeClr val="folHlink"/>
                </a:solidFill>
                <a:effectLst>
                  <a:outerShdw blurRad="38100" dist="38100" dir="2700000" algn="tl">
                    <a:srgbClr val="C0C0C0"/>
                  </a:outerShdw>
                </a:effectLst>
              </a:rPr>
              <a:t>Early Years Foundation Stage and Key Stage 1</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idx="4294967295"/>
          </p:nvPr>
        </p:nvSpPr>
        <p:spPr>
          <a:xfrm>
            <a:off x="0" y="152400"/>
            <a:ext cx="6870700" cy="1600200"/>
          </a:xfrm>
        </p:spPr>
        <p:txBody>
          <a:bodyPr anchor="ctr"/>
          <a:lstStyle/>
          <a:p>
            <a:pPr eaLnBrk="1" hangingPunct="1"/>
            <a:r>
              <a:rPr lang="en-US"/>
              <a:t>Aims of the workshop</a:t>
            </a:r>
          </a:p>
        </p:txBody>
      </p:sp>
      <p:sp>
        <p:nvSpPr>
          <p:cNvPr id="16386" name="Content Placeholder 2"/>
          <p:cNvSpPr>
            <a:spLocks noGrp="1"/>
          </p:cNvSpPr>
          <p:nvPr>
            <p:ph idx="4294967295"/>
          </p:nvPr>
        </p:nvSpPr>
        <p:spPr>
          <a:xfrm>
            <a:off x="0" y="1828800"/>
            <a:ext cx="7696200" cy="3657600"/>
          </a:xfrm>
        </p:spPr>
        <p:txBody>
          <a:bodyPr/>
          <a:lstStyle/>
          <a:p>
            <a:pPr eaLnBrk="1" hangingPunct="1"/>
            <a:endParaRPr lang="en-US" dirty="0"/>
          </a:p>
          <a:p>
            <a:pPr eaLnBrk="1" hangingPunct="1"/>
            <a:r>
              <a:rPr lang="en-US" sz="2800" dirty="0"/>
              <a:t>To show you how we can work together to support your child’s learning in Literacy.</a:t>
            </a:r>
          </a:p>
          <a:p>
            <a:pPr eaLnBrk="1" hangingPunct="1"/>
            <a:endParaRPr lang="en-US" sz="2800" dirty="0"/>
          </a:p>
          <a:p>
            <a:pPr eaLnBrk="1" hangingPunct="1"/>
            <a:r>
              <a:rPr lang="en-US" sz="2800" dirty="0"/>
              <a:t>To show you how we teach your child to read through the use of phonics and how this is linked to spelling.</a:t>
            </a:r>
          </a:p>
          <a:p>
            <a:pPr eaLnBrk="1" hangingPunct="1"/>
            <a:endParaRPr lang="en-US" sz="2800" dirty="0"/>
          </a:p>
          <a:p>
            <a:pPr eaLnBrk="1" hangingPunct="1">
              <a:buFontTx/>
              <a:buNone/>
            </a:pPr>
            <a:endParaRPr lang="en-US" sz="2800" dirty="0"/>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p:cNvSpPr>
          <p:nvPr>
            <p:ph type="title" idx="4294967295"/>
          </p:nvPr>
        </p:nvSpPr>
        <p:spPr>
          <a:xfrm>
            <a:off x="0" y="152400"/>
            <a:ext cx="6870700" cy="1600200"/>
          </a:xfrm>
        </p:spPr>
        <p:txBody>
          <a:bodyPr anchor="ctr"/>
          <a:lstStyle/>
          <a:p>
            <a:pPr eaLnBrk="1" hangingPunct="1"/>
            <a:r>
              <a:rPr lang="en-GB"/>
              <a:t>Organisation </a:t>
            </a:r>
          </a:p>
        </p:txBody>
      </p:sp>
      <p:sp>
        <p:nvSpPr>
          <p:cNvPr id="17410" name="Rectangle 3"/>
          <p:cNvSpPr>
            <a:spLocks noGrp="1"/>
          </p:cNvSpPr>
          <p:nvPr>
            <p:ph type="body" idx="4294967295"/>
          </p:nvPr>
        </p:nvSpPr>
        <p:spPr>
          <a:xfrm>
            <a:off x="0" y="1828800"/>
            <a:ext cx="7696200" cy="3657600"/>
          </a:xfrm>
        </p:spPr>
        <p:txBody>
          <a:bodyPr/>
          <a:lstStyle/>
          <a:p>
            <a:pPr eaLnBrk="1" hangingPunct="1"/>
            <a:r>
              <a:rPr lang="en-GB" sz="3200" dirty="0"/>
              <a:t>Our phonics has a very structured approach and is delivered to groups of children everyday.</a:t>
            </a:r>
          </a:p>
          <a:p>
            <a:pPr eaLnBrk="1" hangingPunct="1">
              <a:buFontTx/>
              <a:buNone/>
            </a:pPr>
            <a:endParaRPr lang="en-GB" dirty="0"/>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p:cNvSpPr>
          <p:nvPr>
            <p:ph type="title" idx="4294967295"/>
          </p:nvPr>
        </p:nvSpPr>
        <p:spPr>
          <a:xfrm>
            <a:off x="0" y="152400"/>
            <a:ext cx="6870700" cy="1600200"/>
          </a:xfrm>
        </p:spPr>
        <p:txBody>
          <a:bodyPr anchor="ctr"/>
          <a:lstStyle/>
          <a:p>
            <a:pPr eaLnBrk="1" hangingPunct="1"/>
            <a:r>
              <a:rPr lang="en-GB"/>
              <a:t>KS1 Assessment</a:t>
            </a:r>
          </a:p>
        </p:txBody>
      </p:sp>
      <p:sp>
        <p:nvSpPr>
          <p:cNvPr id="20482" name="Rectangle 3"/>
          <p:cNvSpPr>
            <a:spLocks noGrp="1"/>
          </p:cNvSpPr>
          <p:nvPr>
            <p:ph type="body" idx="4294967295"/>
          </p:nvPr>
        </p:nvSpPr>
        <p:spPr>
          <a:xfrm>
            <a:off x="0" y="1828800"/>
            <a:ext cx="7696200" cy="3657600"/>
          </a:xfrm>
        </p:spPr>
        <p:txBody>
          <a:bodyPr>
            <a:normAutofit/>
          </a:bodyPr>
          <a:lstStyle/>
          <a:p>
            <a:pPr eaLnBrk="1" hangingPunct="1"/>
            <a:r>
              <a:rPr lang="en-GB" sz="2800" dirty="0"/>
              <a:t>The children are assessed to identify the most appropriate groups for them.</a:t>
            </a:r>
          </a:p>
          <a:p>
            <a:pPr eaLnBrk="1" hangingPunct="1"/>
            <a:r>
              <a:rPr lang="en-GB" sz="2800" dirty="0"/>
              <a:t>There is a programme of regular reassessments, usually after 8 weeks, and the groups changed, depending on the progress made.</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itle 1"/>
          <p:cNvSpPr>
            <a:spLocks noGrp="1"/>
          </p:cNvSpPr>
          <p:nvPr>
            <p:ph type="title" idx="4294967295"/>
          </p:nvPr>
        </p:nvSpPr>
        <p:spPr>
          <a:xfrm>
            <a:off x="0" y="319088"/>
            <a:ext cx="6870700" cy="1316037"/>
          </a:xfrm>
        </p:spPr>
        <p:txBody>
          <a:bodyPr anchor="ctr"/>
          <a:lstStyle/>
          <a:p>
            <a:pPr eaLnBrk="1" hangingPunct="1"/>
            <a:r>
              <a:rPr lang="en-US"/>
              <a:t>Key Stage 1</a:t>
            </a:r>
          </a:p>
        </p:txBody>
      </p:sp>
      <p:sp>
        <p:nvSpPr>
          <p:cNvPr id="21506" name="Content Placeholder 2"/>
          <p:cNvSpPr>
            <a:spLocks noGrp="1"/>
          </p:cNvSpPr>
          <p:nvPr>
            <p:ph idx="4294967295"/>
          </p:nvPr>
        </p:nvSpPr>
        <p:spPr>
          <a:xfrm>
            <a:off x="0" y="1468438"/>
            <a:ext cx="8150225" cy="3360737"/>
          </a:xfrm>
        </p:spPr>
        <p:txBody>
          <a:bodyPr>
            <a:normAutofit fontScale="92500" lnSpcReduction="10000"/>
          </a:bodyPr>
          <a:lstStyle/>
          <a:p>
            <a:pPr eaLnBrk="1" hangingPunct="1">
              <a:lnSpc>
                <a:spcPct val="90000"/>
              </a:lnSpc>
              <a:buFontTx/>
              <a:buNone/>
            </a:pPr>
            <a:r>
              <a:rPr lang="en-US" sz="3000" b="1" u="sng" dirty="0"/>
              <a:t>Daily</a:t>
            </a:r>
          </a:p>
          <a:p>
            <a:pPr eaLnBrk="1" hangingPunct="1">
              <a:lnSpc>
                <a:spcPct val="90000"/>
              </a:lnSpc>
            </a:pPr>
            <a:r>
              <a:rPr lang="en-US" sz="3000" dirty="0"/>
              <a:t>20 minutes Speed Sound Phonics lessons</a:t>
            </a:r>
          </a:p>
          <a:p>
            <a:pPr eaLnBrk="1" hangingPunct="1">
              <a:lnSpc>
                <a:spcPct val="90000"/>
              </a:lnSpc>
            </a:pPr>
            <a:r>
              <a:rPr lang="en-US" sz="3000" dirty="0"/>
              <a:t>20 minutes Group Reading</a:t>
            </a:r>
          </a:p>
          <a:p>
            <a:pPr eaLnBrk="1" hangingPunct="1">
              <a:lnSpc>
                <a:spcPct val="90000"/>
              </a:lnSpc>
              <a:buFontTx/>
              <a:buNone/>
            </a:pPr>
            <a:r>
              <a:rPr lang="en-US" sz="3000" b="1" u="sng" dirty="0"/>
              <a:t>Throughout the week</a:t>
            </a:r>
          </a:p>
          <a:p>
            <a:pPr eaLnBrk="1" hangingPunct="1">
              <a:lnSpc>
                <a:spcPct val="90000"/>
              </a:lnSpc>
            </a:pPr>
            <a:r>
              <a:rPr lang="en-US" sz="3000" dirty="0"/>
              <a:t>Spelling, Punctuation and Grammar lessons</a:t>
            </a:r>
          </a:p>
          <a:p>
            <a:pPr eaLnBrk="1" hangingPunct="1">
              <a:lnSpc>
                <a:spcPct val="90000"/>
              </a:lnSpc>
            </a:pPr>
            <a:r>
              <a:rPr lang="en-US" sz="3000" dirty="0"/>
              <a:t>Reading Comprehension lessons</a:t>
            </a:r>
          </a:p>
          <a:p>
            <a:pPr eaLnBrk="1" hangingPunct="1">
              <a:lnSpc>
                <a:spcPct val="90000"/>
              </a:lnSpc>
            </a:pPr>
            <a:r>
              <a:rPr lang="en-US" sz="3000" dirty="0"/>
              <a:t>Writing lessons</a:t>
            </a:r>
          </a:p>
          <a:p>
            <a:pPr eaLnBrk="1" hangingPunct="1">
              <a:lnSpc>
                <a:spcPct val="90000"/>
              </a:lnSpc>
              <a:buFontTx/>
              <a:buNone/>
            </a:pPr>
            <a:endParaRPr lang="en-US" sz="3000" dirty="0"/>
          </a:p>
          <a:p>
            <a:pPr eaLnBrk="1" hangingPunct="1">
              <a:lnSpc>
                <a:spcPct val="90000"/>
              </a:lnSpc>
              <a:buFontTx/>
              <a:buNone/>
            </a:pPr>
            <a:endParaRPr lang="en-US" sz="3000" dirty="0"/>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idx="4294967295"/>
          </p:nvPr>
        </p:nvSpPr>
        <p:spPr>
          <a:xfrm>
            <a:off x="0" y="152400"/>
            <a:ext cx="6870700" cy="1263650"/>
          </a:xfrm>
        </p:spPr>
        <p:txBody>
          <a:bodyPr anchor="ctr"/>
          <a:lstStyle/>
          <a:p>
            <a:pPr eaLnBrk="1" hangingPunct="1"/>
            <a:r>
              <a:rPr lang="en-US"/>
              <a:t>Learning Phonics</a:t>
            </a:r>
          </a:p>
        </p:txBody>
      </p:sp>
      <p:sp>
        <p:nvSpPr>
          <p:cNvPr id="22530" name="Content Placeholder 2"/>
          <p:cNvSpPr>
            <a:spLocks noGrp="1"/>
          </p:cNvSpPr>
          <p:nvPr>
            <p:ph idx="4294967295"/>
          </p:nvPr>
        </p:nvSpPr>
        <p:spPr>
          <a:xfrm>
            <a:off x="0" y="1416050"/>
            <a:ext cx="7696200" cy="4287838"/>
          </a:xfrm>
        </p:spPr>
        <p:txBody>
          <a:bodyPr>
            <a:normAutofit lnSpcReduction="10000"/>
          </a:bodyPr>
          <a:lstStyle/>
          <a:p>
            <a:pPr eaLnBrk="1" hangingPunct="1">
              <a:lnSpc>
                <a:spcPct val="90000"/>
              </a:lnSpc>
            </a:pPr>
            <a:r>
              <a:rPr lang="en-US" sz="2800" dirty="0"/>
              <a:t>Sound letter picture cards are used to help the children learn the sounds quickly.</a:t>
            </a:r>
          </a:p>
          <a:p>
            <a:pPr eaLnBrk="1" hangingPunct="1">
              <a:lnSpc>
                <a:spcPct val="90000"/>
              </a:lnSpc>
            </a:pPr>
            <a:r>
              <a:rPr lang="en-US" sz="2800" dirty="0"/>
              <a:t>The sounds are either stretchy – </a:t>
            </a:r>
            <a:r>
              <a:rPr lang="en-US" sz="2800" dirty="0" err="1"/>
              <a:t>mmmmm</a:t>
            </a:r>
            <a:r>
              <a:rPr lang="en-US" sz="2800" dirty="0"/>
              <a:t>, </a:t>
            </a:r>
            <a:r>
              <a:rPr lang="en-US" sz="2800" dirty="0" err="1"/>
              <a:t>sssss</a:t>
            </a:r>
            <a:r>
              <a:rPr lang="en-US" sz="2800" dirty="0"/>
              <a:t> or bouncy -  d-d-d and a-a-a.</a:t>
            </a:r>
          </a:p>
          <a:p>
            <a:pPr eaLnBrk="1" hangingPunct="1">
              <a:lnSpc>
                <a:spcPct val="90000"/>
              </a:lnSpc>
            </a:pPr>
            <a:endParaRPr lang="en-US" sz="2800" dirty="0"/>
          </a:p>
          <a:p>
            <a:pPr eaLnBrk="1" hangingPunct="1">
              <a:lnSpc>
                <a:spcPct val="90000"/>
              </a:lnSpc>
            </a:pPr>
            <a:r>
              <a:rPr lang="en-US" sz="2800" dirty="0"/>
              <a:t>Children are taught to :</a:t>
            </a:r>
          </a:p>
          <a:p>
            <a:pPr eaLnBrk="1" hangingPunct="1">
              <a:lnSpc>
                <a:spcPct val="90000"/>
              </a:lnSpc>
              <a:buFont typeface="Wingdings" pitchFamily="2" charset="2"/>
              <a:buChar char="²"/>
            </a:pPr>
            <a:r>
              <a:rPr lang="en-US" sz="2800" dirty="0"/>
              <a:t>Listen to and say the sound</a:t>
            </a:r>
          </a:p>
          <a:p>
            <a:pPr eaLnBrk="1" hangingPunct="1">
              <a:lnSpc>
                <a:spcPct val="90000"/>
              </a:lnSpc>
              <a:buFont typeface="Wingdings" pitchFamily="2" charset="2"/>
              <a:buChar char="²"/>
            </a:pPr>
            <a:r>
              <a:rPr lang="en-US" sz="2800" dirty="0"/>
              <a:t>Read the sound using the picture</a:t>
            </a:r>
          </a:p>
          <a:p>
            <a:pPr eaLnBrk="1" hangingPunct="1">
              <a:lnSpc>
                <a:spcPct val="90000"/>
              </a:lnSpc>
              <a:buFont typeface="Wingdings" pitchFamily="2" charset="2"/>
              <a:buChar char="²"/>
            </a:pPr>
            <a:r>
              <a:rPr lang="en-US" sz="2800" dirty="0"/>
              <a:t>Write the sound using a ‘patter’</a:t>
            </a:r>
          </a:p>
        </p:txBody>
      </p:sp>
      <p:pic>
        <p:nvPicPr>
          <p:cNvPr id="22531" name="Picture 5" descr="Read Write Inc.: Sound-Picture Frieze Pack of 10"/>
          <p:cNvPicPr>
            <a:picLocks noChangeAspect="1" noChangeArrowheads="1"/>
          </p:cNvPicPr>
          <p:nvPr/>
        </p:nvPicPr>
        <p:blipFill>
          <a:blip r:embed="rId2"/>
          <a:srcRect/>
          <a:stretch>
            <a:fillRect/>
          </a:stretch>
        </p:blipFill>
        <p:spPr bwMode="auto">
          <a:xfrm>
            <a:off x="6845300" y="3225800"/>
            <a:ext cx="1276350" cy="1276350"/>
          </a:xfrm>
          <a:prstGeom prst="rect">
            <a:avLst/>
          </a:prstGeom>
          <a:noFill/>
          <a:ln w="9525">
            <a:noFill/>
            <a:miter lim="800000"/>
            <a:headEnd/>
            <a:tailEnd/>
          </a:ln>
        </p:spPr>
      </p:pic>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6"/>
          <p:cNvSpPr>
            <a:spLocks noChangeArrowheads="1"/>
          </p:cNvSpPr>
          <p:nvPr/>
        </p:nvSpPr>
        <p:spPr bwMode="auto">
          <a:xfrm>
            <a:off x="969963" y="2993419"/>
            <a:ext cx="7204075" cy="1569660"/>
          </a:xfrm>
          <a:prstGeom prst="rect">
            <a:avLst/>
          </a:prstGeom>
          <a:noFill/>
          <a:ln w="9525">
            <a:noFill/>
            <a:miter lim="800000"/>
            <a:headEnd/>
            <a:tailEnd/>
          </a:ln>
        </p:spPr>
        <p:txBody>
          <a:bodyPr anchor="ctr">
            <a:spAutoFit/>
          </a:bodyPr>
          <a:lstStyle/>
          <a:p>
            <a:pPr algn="ctr"/>
            <a:r>
              <a:rPr lang="en-GB" sz="3200" dirty="0"/>
              <a:t>Down Maisie,</a:t>
            </a:r>
          </a:p>
          <a:p>
            <a:pPr algn="ctr"/>
            <a:r>
              <a:rPr lang="en-GB" sz="3200" dirty="0"/>
              <a:t>mountain,</a:t>
            </a:r>
          </a:p>
          <a:p>
            <a:pPr algn="ctr"/>
            <a:r>
              <a:rPr lang="en-GB" sz="3200" dirty="0"/>
              <a:t>mountain. </a:t>
            </a:r>
            <a:endParaRPr lang="en-GB" dirty="0"/>
          </a:p>
        </p:txBody>
      </p:sp>
      <p:pic>
        <p:nvPicPr>
          <p:cNvPr id="1028" name="Picture 4" descr="Lowercase Letter M Printable Template | PrimaryLearning.org"/>
          <p:cNvPicPr>
            <a:picLocks noChangeAspect="1" noChangeArrowheads="1"/>
          </p:cNvPicPr>
          <p:nvPr/>
        </p:nvPicPr>
        <p:blipFill rotWithShape="1">
          <a:blip r:embed="rId2">
            <a:extLst>
              <a:ext uri="{28A0092B-C50C-407E-A947-70E740481C1C}">
                <a14:useLocalDpi xmlns:a14="http://schemas.microsoft.com/office/drawing/2010/main" val="0"/>
              </a:ext>
            </a:extLst>
          </a:blip>
          <a:srcRect t="24082" b="21223"/>
          <a:stretch/>
        </p:blipFill>
        <p:spPr bwMode="auto">
          <a:xfrm>
            <a:off x="2952750" y="588723"/>
            <a:ext cx="3238500" cy="22922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p:cNvSpPr>
            <a:spLocks noGrp="1"/>
          </p:cNvSpPr>
          <p:nvPr>
            <p:ph type="title" idx="4294967295"/>
          </p:nvPr>
        </p:nvSpPr>
        <p:spPr>
          <a:xfrm>
            <a:off x="0" y="152400"/>
            <a:ext cx="6870700" cy="1600200"/>
          </a:xfrm>
        </p:spPr>
        <p:txBody>
          <a:bodyPr anchor="ctr"/>
          <a:lstStyle/>
          <a:p>
            <a:pPr eaLnBrk="1" hangingPunct="1"/>
            <a:r>
              <a:rPr lang="en-US" dirty="0"/>
              <a:t>Speed Sounds lessons </a:t>
            </a:r>
          </a:p>
        </p:txBody>
      </p:sp>
      <p:sp>
        <p:nvSpPr>
          <p:cNvPr id="24578" name="Content Placeholder 2"/>
          <p:cNvSpPr>
            <a:spLocks noGrp="1"/>
          </p:cNvSpPr>
          <p:nvPr>
            <p:ph idx="4294967295"/>
          </p:nvPr>
        </p:nvSpPr>
        <p:spPr>
          <a:xfrm>
            <a:off x="0" y="1828800"/>
            <a:ext cx="7696200" cy="3657600"/>
          </a:xfrm>
        </p:spPr>
        <p:txBody>
          <a:bodyPr/>
          <a:lstStyle/>
          <a:p>
            <a:pPr eaLnBrk="1" hangingPunct="1">
              <a:buFontTx/>
              <a:buNone/>
            </a:pPr>
            <a:r>
              <a:rPr lang="en-US"/>
              <a:t>Children learn a sound a day</a:t>
            </a:r>
          </a:p>
          <a:p>
            <a:pPr eaLnBrk="1" hangingPunct="1">
              <a:buFontTx/>
              <a:buNone/>
            </a:pPr>
            <a:r>
              <a:rPr lang="en-US" i="1"/>
              <a:t>Hear and say m</a:t>
            </a:r>
          </a:p>
          <a:p>
            <a:pPr eaLnBrk="1" hangingPunct="1"/>
            <a:r>
              <a:rPr lang="en-US" i="1"/>
              <a:t>Read m</a:t>
            </a:r>
          </a:p>
          <a:p>
            <a:pPr eaLnBrk="1" hangingPunct="1"/>
            <a:r>
              <a:rPr lang="en-US" i="1"/>
              <a:t>Write m</a:t>
            </a:r>
          </a:p>
          <a:p>
            <a:pPr eaLnBrk="1" hangingPunct="1"/>
            <a:r>
              <a:rPr lang="en-US" i="1"/>
              <a:t>Fred Talk (oral)</a:t>
            </a:r>
          </a:p>
          <a:p>
            <a:pPr eaLnBrk="1" hangingPunct="1"/>
            <a:r>
              <a:rPr lang="en-US" i="1"/>
              <a:t>Speed Sounds pack</a:t>
            </a:r>
          </a:p>
        </p:txBody>
      </p:sp>
      <p:pic>
        <p:nvPicPr>
          <p:cNvPr id="24579" name="Picture 4" descr="Read Write Inc.: Set 1: Speed Sound Cards Pack of 10"/>
          <p:cNvPicPr>
            <a:picLocks noChangeAspect="1" noChangeArrowheads="1"/>
          </p:cNvPicPr>
          <p:nvPr/>
        </p:nvPicPr>
        <p:blipFill>
          <a:blip r:embed="rId2"/>
          <a:srcRect/>
          <a:stretch>
            <a:fillRect/>
          </a:stretch>
        </p:blipFill>
        <p:spPr bwMode="auto">
          <a:xfrm>
            <a:off x="6456363" y="3138488"/>
            <a:ext cx="1276350" cy="971550"/>
          </a:xfrm>
          <a:prstGeom prst="rect">
            <a:avLst/>
          </a:prstGeom>
          <a:noFill/>
          <a:ln w="9525">
            <a:noFill/>
            <a:miter lim="800000"/>
            <a:headEnd/>
            <a:tailEnd/>
          </a:ln>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p:cNvSpPr>
            <a:spLocks noGrp="1"/>
          </p:cNvSpPr>
          <p:nvPr>
            <p:ph type="title" idx="4294967295"/>
          </p:nvPr>
        </p:nvSpPr>
        <p:spPr>
          <a:xfrm>
            <a:off x="0" y="152400"/>
            <a:ext cx="6870700" cy="1277938"/>
          </a:xfrm>
        </p:spPr>
        <p:txBody>
          <a:bodyPr anchor="ctr"/>
          <a:lstStyle/>
          <a:p>
            <a:pPr eaLnBrk="1" hangingPunct="1"/>
            <a:r>
              <a:rPr lang="en-US"/>
              <a:t>Pronunciation of Phonics</a:t>
            </a:r>
          </a:p>
        </p:txBody>
      </p:sp>
      <p:sp>
        <p:nvSpPr>
          <p:cNvPr id="25602" name="Content Placeholder 2"/>
          <p:cNvSpPr>
            <a:spLocks noGrp="1"/>
          </p:cNvSpPr>
          <p:nvPr>
            <p:ph idx="4294967295"/>
          </p:nvPr>
        </p:nvSpPr>
        <p:spPr>
          <a:xfrm>
            <a:off x="0" y="1430338"/>
            <a:ext cx="7696200" cy="3657600"/>
          </a:xfrm>
        </p:spPr>
        <p:txBody>
          <a:bodyPr/>
          <a:lstStyle/>
          <a:p>
            <a:pPr eaLnBrk="1" hangingPunct="1"/>
            <a:r>
              <a:rPr lang="en-US" sz="2800" dirty="0"/>
              <a:t>There are 44 sounds in our language.  The  sounds must be very pure and distinct so children can sound-blend.</a:t>
            </a:r>
          </a:p>
          <a:p>
            <a:pPr eaLnBrk="1" hangingPunct="1">
              <a:buFont typeface="Wingdings" pitchFamily="2" charset="2"/>
              <a:buChar char="²"/>
            </a:pPr>
            <a:r>
              <a:rPr lang="en-US" sz="2800" dirty="0"/>
              <a:t>c-a-t = cat, </a:t>
            </a:r>
            <a:r>
              <a:rPr lang="en-US" sz="2800" dirty="0" err="1"/>
              <a:t>ch</a:t>
            </a:r>
            <a:r>
              <a:rPr lang="en-US" sz="2800" dirty="0"/>
              <a:t>-</a:t>
            </a:r>
            <a:r>
              <a:rPr lang="en-US" sz="2800" dirty="0" err="1"/>
              <a:t>i</a:t>
            </a:r>
            <a:r>
              <a:rPr lang="en-US" sz="2800" dirty="0"/>
              <a:t>-p = chip, l-</a:t>
            </a:r>
            <a:r>
              <a:rPr lang="en-US" sz="2800" dirty="0" err="1"/>
              <a:t>igh</a:t>
            </a:r>
            <a:r>
              <a:rPr lang="en-US" sz="2800" dirty="0"/>
              <a:t>-t = light</a:t>
            </a:r>
          </a:p>
          <a:p>
            <a:pPr eaLnBrk="1" hangingPunct="1">
              <a:buFont typeface="Wingdings" pitchFamily="2" charset="2"/>
              <a:buChar char="²"/>
            </a:pPr>
            <a:r>
              <a:rPr lang="en-US" sz="2800" dirty="0"/>
              <a:t>Try to </a:t>
            </a:r>
            <a:r>
              <a:rPr lang="en-US" sz="2800" dirty="0" err="1"/>
              <a:t>aviod</a:t>
            </a:r>
            <a:r>
              <a:rPr lang="en-US" sz="2800" dirty="0"/>
              <a:t> </a:t>
            </a:r>
            <a:r>
              <a:rPr lang="en-US" sz="2800" dirty="0" err="1"/>
              <a:t>cuh</a:t>
            </a:r>
            <a:r>
              <a:rPr lang="en-US" sz="2800" dirty="0"/>
              <a:t>-a-</a:t>
            </a:r>
            <a:r>
              <a:rPr lang="en-US" sz="2800" dirty="0" err="1"/>
              <a:t>tuh</a:t>
            </a:r>
            <a:r>
              <a:rPr lang="en-US" sz="2800" dirty="0"/>
              <a:t>, </a:t>
            </a:r>
            <a:r>
              <a:rPr lang="en-US" sz="2800" dirty="0" err="1"/>
              <a:t>chuh-i-puh</a:t>
            </a:r>
            <a:r>
              <a:rPr lang="en-US" sz="2800" dirty="0"/>
              <a:t>, </a:t>
            </a:r>
            <a:r>
              <a:rPr lang="en-US" sz="2800" dirty="0" err="1"/>
              <a:t>luh-igh-tuh</a:t>
            </a:r>
            <a:endParaRPr lang="en-US" sz="2800" dirty="0"/>
          </a:p>
          <a:p>
            <a:r>
              <a:rPr lang="en-GB" dirty="0">
                <a:hlinkClick r:id="rId2" action="ppaction://hlinkfile"/>
              </a:rPr>
              <a:t>How to say the sounds</a:t>
            </a:r>
            <a:r>
              <a:rPr lang="en-US" dirty="0"/>
              <a:t> </a:t>
            </a: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p:cNvSpPr>
            <a:spLocks noGrp="1"/>
          </p:cNvSpPr>
          <p:nvPr>
            <p:ph type="title" idx="4294967295"/>
          </p:nvPr>
        </p:nvSpPr>
        <p:spPr>
          <a:xfrm>
            <a:off x="0" y="152400"/>
            <a:ext cx="6870700" cy="1252538"/>
          </a:xfrm>
        </p:spPr>
        <p:txBody>
          <a:bodyPr anchor="ctr"/>
          <a:lstStyle/>
          <a:p>
            <a:pPr eaLnBrk="1" hangingPunct="1"/>
            <a:r>
              <a:rPr lang="en-US"/>
              <a:t>Partner Practice!</a:t>
            </a:r>
          </a:p>
        </p:txBody>
      </p:sp>
      <p:sp>
        <p:nvSpPr>
          <p:cNvPr id="26626" name="Content Placeholder 2"/>
          <p:cNvSpPr>
            <a:spLocks noGrp="1"/>
          </p:cNvSpPr>
          <p:nvPr>
            <p:ph idx="4294967295"/>
          </p:nvPr>
        </p:nvSpPr>
        <p:spPr>
          <a:xfrm>
            <a:off x="0" y="1828800"/>
            <a:ext cx="7696200" cy="3657600"/>
          </a:xfrm>
        </p:spPr>
        <p:txBody>
          <a:bodyPr>
            <a:normAutofit fontScale="92500" lnSpcReduction="20000"/>
          </a:bodyPr>
          <a:lstStyle/>
          <a:p>
            <a:pPr eaLnBrk="1" hangingPunct="1">
              <a:lnSpc>
                <a:spcPct val="90000"/>
              </a:lnSpc>
            </a:pPr>
            <a:r>
              <a:rPr lang="en-US" sz="2700"/>
              <a:t>Practice saying all the </a:t>
            </a:r>
            <a:r>
              <a:rPr lang="en-US" sz="2700" i="1"/>
              <a:t>stretchy</a:t>
            </a:r>
            <a:r>
              <a:rPr lang="en-US" sz="2700"/>
              <a:t> consonant sounds.</a:t>
            </a:r>
          </a:p>
          <a:p>
            <a:pPr eaLnBrk="1" hangingPunct="1">
              <a:lnSpc>
                <a:spcPct val="90000"/>
              </a:lnSpc>
            </a:pPr>
            <a:r>
              <a:rPr lang="en-US" sz="2700">
                <a:solidFill>
                  <a:srgbClr val="7F7F7F"/>
                </a:solidFill>
              </a:rPr>
              <a:t>f, l, m, n, r, s, v, z, sh, th, ng nk</a:t>
            </a:r>
          </a:p>
          <a:p>
            <a:pPr eaLnBrk="1" hangingPunct="1">
              <a:lnSpc>
                <a:spcPct val="90000"/>
              </a:lnSpc>
            </a:pPr>
            <a:r>
              <a:rPr lang="en-US" sz="2700"/>
              <a:t>Practice saying all the </a:t>
            </a:r>
            <a:r>
              <a:rPr lang="en-US" sz="2700" b="1"/>
              <a:t>bouncy </a:t>
            </a:r>
            <a:r>
              <a:rPr lang="en-US" sz="2700"/>
              <a:t>consonant sounds.</a:t>
            </a:r>
          </a:p>
          <a:p>
            <a:pPr eaLnBrk="1" hangingPunct="1">
              <a:lnSpc>
                <a:spcPct val="90000"/>
              </a:lnSpc>
            </a:pPr>
            <a:r>
              <a:rPr lang="en-US" sz="2700">
                <a:solidFill>
                  <a:srgbClr val="7F7F7F"/>
                </a:solidFill>
              </a:rPr>
              <a:t>b, c k, d, g, h, j, p, qu, t, w, x, y, ch</a:t>
            </a:r>
          </a:p>
          <a:p>
            <a:pPr eaLnBrk="1" hangingPunct="1">
              <a:lnSpc>
                <a:spcPct val="90000"/>
              </a:lnSpc>
            </a:pPr>
            <a:r>
              <a:rPr lang="en-US" sz="2700"/>
              <a:t>Practice saying the </a:t>
            </a:r>
            <a:r>
              <a:rPr lang="en-US" sz="2700" b="1"/>
              <a:t>bouncy</a:t>
            </a:r>
            <a:r>
              <a:rPr lang="en-US" sz="2700"/>
              <a:t> vowel sounds.</a:t>
            </a:r>
          </a:p>
          <a:p>
            <a:pPr eaLnBrk="1" hangingPunct="1">
              <a:lnSpc>
                <a:spcPct val="90000"/>
              </a:lnSpc>
            </a:pPr>
            <a:r>
              <a:rPr lang="en-US" sz="2700">
                <a:solidFill>
                  <a:srgbClr val="7F7F7F"/>
                </a:solidFill>
              </a:rPr>
              <a:t>a, e, i, o, u</a:t>
            </a:r>
          </a:p>
          <a:p>
            <a:pPr eaLnBrk="1" hangingPunct="1">
              <a:lnSpc>
                <a:spcPct val="90000"/>
              </a:lnSpc>
            </a:pPr>
            <a:r>
              <a:rPr lang="en-US" sz="2700"/>
              <a:t>Practice saying the </a:t>
            </a:r>
            <a:r>
              <a:rPr lang="en-US" sz="2700" i="1"/>
              <a:t>stretchy </a:t>
            </a:r>
            <a:r>
              <a:rPr lang="en-US" sz="2700"/>
              <a:t>vowel sounds.</a:t>
            </a:r>
            <a:endParaRPr lang="en-US" sz="2700">
              <a:solidFill>
                <a:srgbClr val="7F7F7F"/>
              </a:solidFill>
            </a:endParaRPr>
          </a:p>
          <a:p>
            <a:pPr eaLnBrk="1" hangingPunct="1">
              <a:lnSpc>
                <a:spcPct val="90000"/>
              </a:lnSpc>
            </a:pPr>
            <a:r>
              <a:rPr lang="en-US" sz="2700">
                <a:solidFill>
                  <a:srgbClr val="7F7F7F"/>
                </a:solidFill>
              </a:rPr>
              <a:t>ay, ee, igh, ow (blow), oo, oo (look), ar, or, air, ir, ou, oy</a:t>
            </a:r>
            <a:endParaRPr lang="en-US" sz="2700"/>
          </a:p>
          <a:p>
            <a:pPr eaLnBrk="1" hangingPunct="1">
              <a:lnSpc>
                <a:spcPct val="90000"/>
              </a:lnSpc>
            </a:pPr>
            <a:endParaRPr lang="en-US" sz="2700">
              <a:solidFill>
                <a:srgbClr val="7F7F7F"/>
              </a:solidFill>
            </a:endParaRPr>
          </a:p>
        </p:txBody>
      </p:sp>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Title 1"/>
          <p:cNvSpPr>
            <a:spLocks noGrp="1"/>
          </p:cNvSpPr>
          <p:nvPr>
            <p:ph type="title" idx="4294967295"/>
          </p:nvPr>
        </p:nvSpPr>
        <p:spPr>
          <a:xfrm>
            <a:off x="0" y="152400"/>
            <a:ext cx="6870700" cy="1212850"/>
          </a:xfrm>
        </p:spPr>
        <p:txBody>
          <a:bodyPr anchor="ctr"/>
          <a:lstStyle/>
          <a:p>
            <a:pPr eaLnBrk="1" hangingPunct="1"/>
            <a:r>
              <a:rPr lang="en-US"/>
              <a:t>Fred Talk</a:t>
            </a:r>
          </a:p>
        </p:txBody>
      </p:sp>
      <p:sp>
        <p:nvSpPr>
          <p:cNvPr id="27650" name="Content Placeholder 2"/>
          <p:cNvSpPr>
            <a:spLocks noGrp="1"/>
          </p:cNvSpPr>
          <p:nvPr>
            <p:ph idx="4294967295"/>
          </p:nvPr>
        </p:nvSpPr>
        <p:spPr>
          <a:xfrm>
            <a:off x="0" y="1365250"/>
            <a:ext cx="7696200" cy="3657600"/>
          </a:xfrm>
        </p:spPr>
        <p:txBody>
          <a:bodyPr>
            <a:normAutofit/>
          </a:bodyPr>
          <a:lstStyle/>
          <a:p>
            <a:pPr eaLnBrk="1" hangingPunct="1"/>
            <a:r>
              <a:rPr lang="en-US" sz="2800" dirty="0"/>
              <a:t>The first 5 sounds taught are</a:t>
            </a:r>
          </a:p>
          <a:p>
            <a:pPr eaLnBrk="1" hangingPunct="1">
              <a:buFontTx/>
              <a:buNone/>
            </a:pPr>
            <a:r>
              <a:rPr lang="en-US" sz="2800" dirty="0"/>
              <a:t> </a:t>
            </a:r>
            <a:r>
              <a:rPr lang="en-US" sz="2800" b="1" dirty="0"/>
              <a:t>m, a, s, d </a:t>
            </a:r>
            <a:r>
              <a:rPr lang="en-US" sz="2800" dirty="0"/>
              <a:t>and</a:t>
            </a:r>
            <a:r>
              <a:rPr lang="en-US" sz="2800" b="1" dirty="0"/>
              <a:t> t</a:t>
            </a:r>
          </a:p>
          <a:p>
            <a:pPr eaLnBrk="1" hangingPunct="1"/>
            <a:r>
              <a:rPr lang="en-US" sz="2800" dirty="0"/>
              <a:t>The children are introduced to a character called Fred.</a:t>
            </a:r>
          </a:p>
          <a:p>
            <a:pPr eaLnBrk="1" hangingPunct="1"/>
            <a:r>
              <a:rPr lang="en-US" sz="2800" dirty="0"/>
              <a:t>These 5 sounds can be blended for reading to make simple CVC (consonant – vowel – consonant) words</a:t>
            </a:r>
          </a:p>
        </p:txBody>
      </p:sp>
      <p:pic>
        <p:nvPicPr>
          <p:cNvPr id="27651" name="Picture 4" descr="Read Write Inc.: Fred the Frog - Toy (Pack of 10)"/>
          <p:cNvPicPr>
            <a:picLocks noChangeAspect="1" noChangeArrowheads="1"/>
          </p:cNvPicPr>
          <p:nvPr/>
        </p:nvPicPr>
        <p:blipFill>
          <a:blip r:embed="rId2"/>
          <a:srcRect/>
          <a:stretch>
            <a:fillRect/>
          </a:stretch>
        </p:blipFill>
        <p:spPr bwMode="auto">
          <a:xfrm>
            <a:off x="5368925" y="936625"/>
            <a:ext cx="1276350" cy="857250"/>
          </a:xfrm>
          <a:prstGeom prst="rect">
            <a:avLst/>
          </a:prstGeom>
          <a:noFill/>
          <a:ln w="9525">
            <a:noFill/>
            <a:miter lim="800000"/>
            <a:headEnd/>
            <a:tailEnd/>
          </a:ln>
        </p:spPr>
      </p:pic>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idx="4294967295"/>
          </p:nvPr>
        </p:nvSpPr>
        <p:spPr>
          <a:xfrm>
            <a:off x="0" y="152400"/>
            <a:ext cx="6870700" cy="1600200"/>
          </a:xfrm>
        </p:spPr>
        <p:txBody>
          <a:bodyPr anchor="ctr"/>
          <a:lstStyle/>
          <a:p>
            <a:pPr eaLnBrk="1" hangingPunct="1"/>
            <a:r>
              <a:rPr lang="en-US" sz="4000" dirty="0"/>
              <a:t>Word Time!  Blending and segmenting</a:t>
            </a:r>
          </a:p>
        </p:txBody>
      </p:sp>
      <p:sp>
        <p:nvSpPr>
          <p:cNvPr id="28674" name="Content Placeholder 2"/>
          <p:cNvSpPr>
            <a:spLocks noGrp="1"/>
          </p:cNvSpPr>
          <p:nvPr>
            <p:ph idx="4294967295"/>
          </p:nvPr>
        </p:nvSpPr>
        <p:spPr>
          <a:xfrm>
            <a:off x="0" y="1828800"/>
            <a:ext cx="7696200" cy="3657600"/>
          </a:xfrm>
        </p:spPr>
        <p:txBody>
          <a:bodyPr>
            <a:normAutofit lnSpcReduction="10000"/>
          </a:bodyPr>
          <a:lstStyle/>
          <a:p>
            <a:pPr eaLnBrk="1" hangingPunct="1">
              <a:lnSpc>
                <a:spcPct val="90000"/>
              </a:lnSpc>
              <a:buFontTx/>
              <a:buNone/>
            </a:pPr>
            <a:r>
              <a:rPr lang="en-US" sz="2800" dirty="0"/>
              <a:t>Children know m, a, s, d and t</a:t>
            </a:r>
          </a:p>
          <a:p>
            <a:pPr eaLnBrk="1" hangingPunct="1">
              <a:lnSpc>
                <a:spcPct val="90000"/>
              </a:lnSpc>
              <a:buFontTx/>
              <a:buNone/>
            </a:pPr>
            <a:endParaRPr lang="en-US" sz="2800" dirty="0"/>
          </a:p>
          <a:p>
            <a:pPr eaLnBrk="1" hangingPunct="1">
              <a:lnSpc>
                <a:spcPct val="90000"/>
              </a:lnSpc>
            </a:pPr>
            <a:r>
              <a:rPr lang="en-US" sz="2800" i="1" dirty="0"/>
              <a:t>Blend with talk</a:t>
            </a:r>
          </a:p>
          <a:p>
            <a:pPr eaLnBrk="1" hangingPunct="1">
              <a:lnSpc>
                <a:spcPct val="90000"/>
              </a:lnSpc>
            </a:pPr>
            <a:r>
              <a:rPr lang="en-US" sz="2800" i="1" dirty="0"/>
              <a:t>Blending with cards</a:t>
            </a:r>
          </a:p>
          <a:p>
            <a:pPr eaLnBrk="1" hangingPunct="1">
              <a:lnSpc>
                <a:spcPct val="90000"/>
              </a:lnSpc>
            </a:pPr>
            <a:r>
              <a:rPr lang="en-US" sz="2800" i="1" dirty="0"/>
              <a:t>Blending with magnetic letters</a:t>
            </a:r>
          </a:p>
          <a:p>
            <a:pPr eaLnBrk="1" hangingPunct="1">
              <a:lnSpc>
                <a:spcPct val="90000"/>
              </a:lnSpc>
            </a:pPr>
            <a:r>
              <a:rPr lang="en-US" sz="2800" i="1" dirty="0"/>
              <a:t>Fred Fingers</a:t>
            </a:r>
          </a:p>
          <a:p>
            <a:pPr eaLnBrk="1" hangingPunct="1">
              <a:lnSpc>
                <a:spcPct val="90000"/>
              </a:lnSpc>
              <a:buFontTx/>
              <a:buNone/>
            </a:pPr>
            <a:endParaRPr lang="en-US" dirty="0"/>
          </a:p>
          <a:p>
            <a:pPr eaLnBrk="1" hangingPunct="1">
              <a:lnSpc>
                <a:spcPct val="90000"/>
              </a:lnSpc>
              <a:buFontTx/>
              <a:buNone/>
            </a:pPr>
            <a:r>
              <a:rPr lang="en-US" sz="2800" dirty="0"/>
              <a:t>Fred Talk = reading    Fred Fingers = spelling</a:t>
            </a:r>
          </a:p>
          <a:p>
            <a:pPr eaLnBrk="1" hangingPunct="1">
              <a:lnSpc>
                <a:spcPct val="90000"/>
              </a:lnSpc>
              <a:buFontTx/>
              <a:buNone/>
            </a:pPr>
            <a:endParaRPr lang="en-US" dirty="0"/>
          </a:p>
          <a:p>
            <a:pPr eaLnBrk="1" hangingPunct="1">
              <a:lnSpc>
                <a:spcPct val="90000"/>
              </a:lnSpc>
              <a:buFontTx/>
              <a:buNone/>
            </a:pPr>
            <a:endParaRPr lang="en-US" dirty="0"/>
          </a:p>
        </p:txBody>
      </p:sp>
      <p:pic>
        <p:nvPicPr>
          <p:cNvPr id="28675" name="Picture 5" descr="three-fingers[1]"/>
          <p:cNvPicPr>
            <a:picLocks noChangeAspect="1" noChangeArrowheads="1"/>
          </p:cNvPicPr>
          <p:nvPr/>
        </p:nvPicPr>
        <p:blipFill>
          <a:blip r:embed="rId2"/>
          <a:srcRect/>
          <a:stretch>
            <a:fillRect/>
          </a:stretch>
        </p:blipFill>
        <p:spPr bwMode="auto">
          <a:xfrm>
            <a:off x="6843713" y="1071563"/>
            <a:ext cx="1425575" cy="2867025"/>
          </a:xfrm>
          <a:prstGeom prst="rect">
            <a:avLst/>
          </a:prstGeom>
          <a:noFill/>
          <a:ln w="9525">
            <a:noFill/>
            <a:miter lim="800000"/>
            <a:headEnd/>
            <a:tailEnd/>
          </a:ln>
        </p:spPr>
      </p:pic>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p:cNvSpPr>
          <p:nvPr>
            <p:ph type="title" idx="4294967295"/>
          </p:nvPr>
        </p:nvSpPr>
        <p:spPr>
          <a:xfrm>
            <a:off x="0" y="152400"/>
            <a:ext cx="6870700" cy="1600200"/>
          </a:xfrm>
        </p:spPr>
        <p:txBody>
          <a:bodyPr anchor="ctr"/>
          <a:lstStyle/>
          <a:p>
            <a:pPr eaLnBrk="1" hangingPunct="1"/>
            <a:r>
              <a:rPr lang="en-GB"/>
              <a:t>Partner Practice! </a:t>
            </a:r>
          </a:p>
        </p:txBody>
      </p:sp>
      <p:sp>
        <p:nvSpPr>
          <p:cNvPr id="29698" name="Rectangle 3"/>
          <p:cNvSpPr>
            <a:spLocks noGrp="1"/>
          </p:cNvSpPr>
          <p:nvPr>
            <p:ph type="body" idx="4294967295"/>
          </p:nvPr>
        </p:nvSpPr>
        <p:spPr>
          <a:xfrm>
            <a:off x="0" y="1828800"/>
            <a:ext cx="7696200" cy="3657600"/>
          </a:xfrm>
        </p:spPr>
        <p:txBody>
          <a:bodyPr>
            <a:noAutofit/>
          </a:bodyPr>
          <a:lstStyle/>
          <a:p>
            <a:pPr eaLnBrk="1" hangingPunct="1"/>
            <a:r>
              <a:rPr lang="en-GB" sz="2800" dirty="0"/>
              <a:t>Blending with magnetic letters</a:t>
            </a:r>
          </a:p>
          <a:p>
            <a:pPr eaLnBrk="1" hangingPunct="1">
              <a:buFontTx/>
              <a:buNone/>
            </a:pPr>
            <a:endParaRPr lang="en-GB" sz="2800" dirty="0"/>
          </a:p>
          <a:p>
            <a:pPr algn="ctr" eaLnBrk="1" hangingPunct="1">
              <a:buFontTx/>
              <a:buNone/>
            </a:pPr>
            <a:r>
              <a:rPr lang="en-US" sz="2800" dirty="0"/>
              <a:t>mad		sad		dad 		mat</a:t>
            </a:r>
          </a:p>
          <a:p>
            <a:pPr algn="ctr" eaLnBrk="1" hangingPunct="1">
              <a:buFontTx/>
              <a:buNone/>
            </a:pPr>
            <a:r>
              <a:rPr lang="en-US" sz="2800" dirty="0"/>
              <a:t>sat		</a:t>
            </a:r>
            <a:r>
              <a:rPr lang="en-US" sz="2800" dirty="0" err="1"/>
              <a:t>sam</a:t>
            </a:r>
            <a:endParaRPr lang="en-US" sz="2800" dirty="0"/>
          </a:p>
          <a:p>
            <a:pPr algn="ctr" eaLnBrk="1" hangingPunct="1">
              <a:buFontTx/>
              <a:buNone/>
            </a:pPr>
            <a:r>
              <a:rPr lang="en-US" sz="2800" dirty="0" err="1"/>
              <a:t>dat</a:t>
            </a:r>
            <a:r>
              <a:rPr lang="en-US" sz="2800" dirty="0"/>
              <a:t>		das		</a:t>
            </a:r>
            <a:r>
              <a:rPr lang="en-US" sz="2800" dirty="0" err="1"/>
              <a:t>tas</a:t>
            </a:r>
            <a:endParaRPr lang="en-US" sz="2800" dirty="0"/>
          </a:p>
          <a:p>
            <a:pPr algn="ctr" eaLnBrk="1" hangingPunct="1">
              <a:buFontTx/>
              <a:buNone/>
            </a:pPr>
            <a:endParaRPr lang="en-US" sz="2800" dirty="0"/>
          </a:p>
          <a:p>
            <a:pPr algn="ctr" eaLnBrk="1" hangingPunct="1">
              <a:buFontTx/>
              <a:buNone/>
            </a:pPr>
            <a:r>
              <a:rPr lang="en-US" sz="2800" dirty="0"/>
              <a:t>m, a, s, d and t</a:t>
            </a:r>
            <a:endParaRPr lang="en-GB" sz="2800" dirty="0"/>
          </a:p>
        </p:txBody>
      </p:sp>
      <p:pic>
        <p:nvPicPr>
          <p:cNvPr id="29699" name="Picture 5" descr="Magnetic Board and Magnetic Letters"/>
          <p:cNvPicPr>
            <a:picLocks noChangeAspect="1" noChangeArrowheads="1"/>
          </p:cNvPicPr>
          <p:nvPr/>
        </p:nvPicPr>
        <p:blipFill>
          <a:blip r:embed="rId2"/>
          <a:srcRect/>
          <a:stretch>
            <a:fillRect/>
          </a:stretch>
        </p:blipFill>
        <p:spPr bwMode="auto">
          <a:xfrm>
            <a:off x="6477000" y="4914900"/>
            <a:ext cx="1905000" cy="1581150"/>
          </a:xfrm>
          <a:prstGeom prst="rect">
            <a:avLst/>
          </a:prstGeom>
          <a:noFill/>
          <a:ln w="9525">
            <a:noFill/>
            <a:miter lim="800000"/>
            <a:headEnd/>
            <a:tailEnd/>
          </a:ln>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itle 1"/>
          <p:cNvSpPr>
            <a:spLocks noGrp="1"/>
          </p:cNvSpPr>
          <p:nvPr>
            <p:ph type="title" idx="4294967295"/>
          </p:nvPr>
        </p:nvSpPr>
        <p:spPr>
          <a:xfrm>
            <a:off x="0" y="152400"/>
            <a:ext cx="6870700" cy="1136650"/>
          </a:xfrm>
        </p:spPr>
        <p:txBody>
          <a:bodyPr anchor="ctr"/>
          <a:lstStyle/>
          <a:p>
            <a:pPr eaLnBrk="1" hangingPunct="1"/>
            <a:r>
              <a:rPr lang="en-US" dirty="0"/>
              <a:t>RWI Books</a:t>
            </a:r>
          </a:p>
        </p:txBody>
      </p:sp>
      <p:sp>
        <p:nvSpPr>
          <p:cNvPr id="19458" name="Content Placeholder 2"/>
          <p:cNvSpPr>
            <a:spLocks noGrp="1"/>
          </p:cNvSpPr>
          <p:nvPr>
            <p:ph idx="4294967295"/>
          </p:nvPr>
        </p:nvSpPr>
        <p:spPr>
          <a:xfrm>
            <a:off x="0" y="1828800"/>
            <a:ext cx="7696200" cy="3657600"/>
          </a:xfrm>
        </p:spPr>
        <p:txBody>
          <a:bodyPr>
            <a:normAutofit fontScale="92500" lnSpcReduction="20000"/>
          </a:bodyPr>
          <a:lstStyle/>
          <a:p>
            <a:pPr eaLnBrk="1" hangingPunct="1">
              <a:lnSpc>
                <a:spcPct val="90000"/>
              </a:lnSpc>
            </a:pPr>
            <a:r>
              <a:rPr lang="en-US" sz="2800" dirty="0"/>
              <a:t>The books are made up of short, simple texts made up of the sounds the children know and some ‘Red’ words.</a:t>
            </a:r>
          </a:p>
          <a:p>
            <a:pPr eaLnBrk="1" hangingPunct="1">
              <a:lnSpc>
                <a:spcPct val="90000"/>
              </a:lnSpc>
            </a:pPr>
            <a:endParaRPr lang="en-US" sz="2800" dirty="0"/>
          </a:p>
          <a:p>
            <a:pPr eaLnBrk="1" hangingPunct="1">
              <a:lnSpc>
                <a:spcPct val="90000"/>
              </a:lnSpc>
            </a:pPr>
            <a:r>
              <a:rPr lang="en-US" sz="2800" dirty="0"/>
              <a:t>Children can apply their skills of sound-blending and Speed Sounds to read text.</a:t>
            </a:r>
          </a:p>
          <a:p>
            <a:pPr eaLnBrk="1" hangingPunct="1">
              <a:lnSpc>
                <a:spcPct val="90000"/>
              </a:lnSpc>
            </a:pPr>
            <a:endParaRPr lang="en-US" sz="2800" dirty="0"/>
          </a:p>
          <a:p>
            <a:pPr eaLnBrk="1" hangingPunct="1">
              <a:lnSpc>
                <a:spcPct val="90000"/>
              </a:lnSpc>
            </a:pPr>
            <a:r>
              <a:rPr lang="en-US" sz="2800" dirty="0"/>
              <a:t>The Speed Sound books and Ditties are an important bridge between Speed Sounds 1 and blending and reading Storybooks.</a:t>
            </a:r>
          </a:p>
        </p:txBody>
      </p:sp>
      <p:pic>
        <p:nvPicPr>
          <p:cNvPr id="19459" name="Picture 4" descr="Read Write Inc.: Green Word Cards Pack of 10"/>
          <p:cNvPicPr>
            <a:picLocks noChangeAspect="1" noChangeArrowheads="1"/>
          </p:cNvPicPr>
          <p:nvPr/>
        </p:nvPicPr>
        <p:blipFill>
          <a:blip r:embed="rId2"/>
          <a:srcRect/>
          <a:stretch>
            <a:fillRect/>
          </a:stretch>
        </p:blipFill>
        <p:spPr bwMode="auto">
          <a:xfrm>
            <a:off x="3378200" y="5826125"/>
            <a:ext cx="1276350" cy="600075"/>
          </a:xfrm>
          <a:prstGeom prst="rect">
            <a:avLst/>
          </a:prstGeom>
          <a:noFill/>
          <a:ln w="9525">
            <a:noFill/>
            <a:miter lim="800000"/>
            <a:headEnd/>
            <a:tailEnd/>
          </a:ln>
        </p:spPr>
      </p:pic>
      <p:pic>
        <p:nvPicPr>
          <p:cNvPr id="19460" name="Picture 6" descr="Read Write Inc.: Red Word Cards"/>
          <p:cNvPicPr>
            <a:picLocks noChangeAspect="1" noChangeArrowheads="1"/>
          </p:cNvPicPr>
          <p:nvPr/>
        </p:nvPicPr>
        <p:blipFill>
          <a:blip r:embed="rId3"/>
          <a:srcRect/>
          <a:stretch>
            <a:fillRect/>
          </a:stretch>
        </p:blipFill>
        <p:spPr bwMode="auto">
          <a:xfrm>
            <a:off x="5626100" y="5826125"/>
            <a:ext cx="1276350" cy="600075"/>
          </a:xfrm>
          <a:prstGeom prst="rect">
            <a:avLst/>
          </a:prstGeom>
          <a:noFill/>
          <a:ln w="9525">
            <a:noFill/>
            <a:miter lim="800000"/>
            <a:headEnd/>
            <a:tailEnd/>
          </a:ln>
        </p:spPr>
      </p:pic>
      <p:pic>
        <p:nvPicPr>
          <p:cNvPr id="19461" name="Picture 8" descr="Read Write Inc. Phonics: Red Ditty Books Mixed Pack of 10 New Edition"/>
          <p:cNvPicPr>
            <a:picLocks noChangeAspect="1" noChangeArrowheads="1"/>
          </p:cNvPicPr>
          <p:nvPr/>
        </p:nvPicPr>
        <p:blipFill>
          <a:blip r:embed="rId4"/>
          <a:srcRect/>
          <a:stretch>
            <a:fillRect/>
          </a:stretch>
        </p:blipFill>
        <p:spPr bwMode="auto">
          <a:xfrm>
            <a:off x="6902450" y="582145"/>
            <a:ext cx="1431925" cy="951055"/>
          </a:xfrm>
          <a:prstGeom prst="rect">
            <a:avLst/>
          </a:prstGeom>
          <a:noFill/>
          <a:ln w="9525">
            <a:noFill/>
            <a:miter lim="800000"/>
            <a:headEnd/>
            <a:tailEnd/>
          </a:ln>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p:cNvSpPr>
            <a:spLocks noGrp="1"/>
          </p:cNvSpPr>
          <p:nvPr>
            <p:ph type="title" idx="4294967295"/>
          </p:nvPr>
        </p:nvSpPr>
        <p:spPr>
          <a:xfrm>
            <a:off x="0" y="152400"/>
            <a:ext cx="6870700" cy="1600200"/>
          </a:xfrm>
        </p:spPr>
        <p:txBody>
          <a:bodyPr anchor="ctr"/>
          <a:lstStyle/>
          <a:p>
            <a:pPr eaLnBrk="1" hangingPunct="1"/>
            <a:r>
              <a:rPr lang="en-US"/>
              <a:t>The Aim of Phonics …</a:t>
            </a:r>
          </a:p>
        </p:txBody>
      </p:sp>
      <p:sp>
        <p:nvSpPr>
          <p:cNvPr id="30722" name="Content Placeholder 2"/>
          <p:cNvSpPr>
            <a:spLocks noGrp="1"/>
          </p:cNvSpPr>
          <p:nvPr>
            <p:ph idx="4294967295"/>
          </p:nvPr>
        </p:nvSpPr>
        <p:spPr>
          <a:xfrm>
            <a:off x="0" y="1339850"/>
            <a:ext cx="8229600" cy="5322888"/>
          </a:xfrm>
        </p:spPr>
        <p:txBody>
          <a:bodyPr>
            <a:normAutofit/>
          </a:bodyPr>
          <a:lstStyle/>
          <a:p>
            <a:pPr eaLnBrk="1" hangingPunct="1">
              <a:buFontTx/>
              <a:buNone/>
            </a:pPr>
            <a:r>
              <a:rPr lang="en-US" sz="2800" dirty="0"/>
              <a:t>….is for children to complete the </a:t>
            </a:r>
            <a:r>
              <a:rPr lang="en-US" sz="2800" dirty="0" err="1"/>
              <a:t>programme</a:t>
            </a:r>
            <a:r>
              <a:rPr lang="en-US" sz="2800" dirty="0"/>
              <a:t> as quickly as possible…</a:t>
            </a:r>
          </a:p>
          <a:p>
            <a:pPr eaLnBrk="1" hangingPunct="1">
              <a:buFontTx/>
              <a:buNone/>
            </a:pPr>
            <a:endParaRPr lang="en-US" sz="2800" dirty="0"/>
          </a:p>
          <a:p>
            <a:pPr eaLnBrk="1" hangingPunct="1">
              <a:buFontTx/>
              <a:buNone/>
            </a:pPr>
            <a:r>
              <a:rPr lang="en-US" sz="2800" dirty="0"/>
              <a:t>Children progress to Read, Write Inc. spelling – a quick-15-minutes-a day spelling </a:t>
            </a:r>
            <a:r>
              <a:rPr lang="en-US" sz="2800" dirty="0" err="1"/>
              <a:t>programme</a:t>
            </a:r>
            <a:r>
              <a:rPr lang="en-US" sz="2800" dirty="0"/>
              <a:t>.</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p:cNvSpPr>
            <a:spLocks noGrp="1"/>
          </p:cNvSpPr>
          <p:nvPr>
            <p:ph type="title" idx="4294967295"/>
          </p:nvPr>
        </p:nvSpPr>
        <p:spPr>
          <a:xfrm>
            <a:off x="0" y="152400"/>
            <a:ext cx="7751763" cy="1600200"/>
          </a:xfrm>
        </p:spPr>
        <p:txBody>
          <a:bodyPr anchor="ctr"/>
          <a:lstStyle/>
          <a:p>
            <a:pPr eaLnBrk="1" hangingPunct="1"/>
            <a:r>
              <a:rPr lang="en-US" sz="4000" b="1"/>
              <a:t>Year 1 Phonics Screening Check</a:t>
            </a:r>
          </a:p>
        </p:txBody>
      </p:sp>
      <p:sp>
        <p:nvSpPr>
          <p:cNvPr id="31746" name="Content Placeholder 2"/>
          <p:cNvSpPr>
            <a:spLocks noGrp="1"/>
          </p:cNvSpPr>
          <p:nvPr>
            <p:ph idx="4294967295"/>
          </p:nvPr>
        </p:nvSpPr>
        <p:spPr>
          <a:xfrm>
            <a:off x="0" y="1519238"/>
            <a:ext cx="7696200" cy="3657600"/>
          </a:xfrm>
        </p:spPr>
        <p:txBody>
          <a:bodyPr>
            <a:normAutofit fontScale="62500" lnSpcReduction="20000"/>
          </a:bodyPr>
          <a:lstStyle/>
          <a:p>
            <a:pPr eaLnBrk="1" hangingPunct="1">
              <a:lnSpc>
                <a:spcPct val="90000"/>
              </a:lnSpc>
            </a:pPr>
            <a:r>
              <a:rPr lang="en-US" sz="2800" dirty="0"/>
              <a:t>Children in Year 1 throughout the country will be taking part in a phonics screening check during the same week in June.</a:t>
            </a:r>
          </a:p>
          <a:p>
            <a:pPr eaLnBrk="1" hangingPunct="1">
              <a:lnSpc>
                <a:spcPct val="90000"/>
              </a:lnSpc>
            </a:pPr>
            <a:endParaRPr lang="en-US" sz="2800" dirty="0"/>
          </a:p>
          <a:p>
            <a:pPr eaLnBrk="1" hangingPunct="1">
              <a:lnSpc>
                <a:spcPct val="90000"/>
              </a:lnSpc>
            </a:pPr>
            <a:r>
              <a:rPr lang="en-US" sz="2800" dirty="0"/>
              <a:t>The check is designed to confirm whether individual children have learnt blending to an appropriate standard. </a:t>
            </a:r>
          </a:p>
          <a:p>
            <a:pPr eaLnBrk="1" hangingPunct="1">
              <a:lnSpc>
                <a:spcPct val="90000"/>
              </a:lnSpc>
            </a:pPr>
            <a:endParaRPr lang="en-US" sz="2800" dirty="0"/>
          </a:p>
          <a:p>
            <a:pPr eaLnBrk="1" hangingPunct="1">
              <a:lnSpc>
                <a:spcPct val="90000"/>
              </a:lnSpc>
            </a:pPr>
            <a:r>
              <a:rPr lang="en-US" sz="2800" dirty="0"/>
              <a:t>The screening check contains 40 words divided into two sections of 20 words. </a:t>
            </a:r>
          </a:p>
          <a:p>
            <a:pPr eaLnBrk="1" hangingPunct="1">
              <a:lnSpc>
                <a:spcPct val="90000"/>
              </a:lnSpc>
            </a:pPr>
            <a:endParaRPr lang="en-US" sz="2800" dirty="0"/>
          </a:p>
          <a:p>
            <a:pPr eaLnBrk="1" hangingPunct="1">
              <a:lnSpc>
                <a:spcPct val="90000"/>
              </a:lnSpc>
            </a:pPr>
            <a:r>
              <a:rPr lang="en-US" sz="2800" dirty="0"/>
              <a:t>Both sections contain a mixture of real words and ‘alien’ words.</a:t>
            </a:r>
          </a:p>
          <a:p>
            <a:pPr eaLnBrk="1" hangingPunct="1">
              <a:lnSpc>
                <a:spcPct val="90000"/>
              </a:lnSpc>
            </a:pPr>
            <a:endParaRPr lang="en-US" sz="2800" dirty="0"/>
          </a:p>
          <a:p>
            <a:pPr>
              <a:lnSpc>
                <a:spcPct val="90000"/>
              </a:lnSpc>
              <a:buNone/>
            </a:pPr>
            <a:r>
              <a:rPr lang="en-US" sz="2000" dirty="0">
                <a:hlinkClick r:id="rId2"/>
              </a:rPr>
              <a:t>Phonics Screening Check</a:t>
            </a:r>
            <a:r>
              <a:rPr lang="en-US" sz="2000" dirty="0"/>
              <a:t> </a:t>
            </a:r>
          </a:p>
          <a:p>
            <a:pPr algn="ctr" eaLnBrk="1" hangingPunct="1">
              <a:lnSpc>
                <a:spcPct val="90000"/>
              </a:lnSpc>
              <a:buFontTx/>
              <a:buNone/>
            </a:pPr>
            <a:endParaRPr lang="en-US" sz="1400" dirty="0"/>
          </a:p>
        </p:txBody>
      </p:sp>
      <p:pic>
        <p:nvPicPr>
          <p:cNvPr id="31747" name="Picture 6" descr="pudd100"/>
          <p:cNvPicPr>
            <a:picLocks noChangeAspect="1" noChangeArrowheads="1"/>
          </p:cNvPicPr>
          <p:nvPr/>
        </p:nvPicPr>
        <p:blipFill>
          <a:blip r:embed="rId3"/>
          <a:srcRect/>
          <a:stretch>
            <a:fillRect/>
          </a:stretch>
        </p:blipFill>
        <p:spPr bwMode="auto">
          <a:xfrm>
            <a:off x="6303397" y="5337827"/>
            <a:ext cx="954087" cy="954088"/>
          </a:xfrm>
          <a:prstGeom prst="rect">
            <a:avLst/>
          </a:prstGeom>
          <a:noFill/>
          <a:ln w="9525">
            <a:noFill/>
            <a:miter lim="800000"/>
            <a:headEnd/>
            <a:tailEnd/>
          </a:ln>
        </p:spPr>
      </p:pic>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ChangeArrowheads="1"/>
          </p:cNvSpPr>
          <p:nvPr>
            <p:ph type="title"/>
          </p:nvPr>
        </p:nvSpPr>
        <p:spPr/>
        <p:txBody>
          <a:bodyPr/>
          <a:lstStyle/>
          <a:p>
            <a:pPr eaLnBrk="1" hangingPunct="1"/>
            <a:r>
              <a:rPr lang="en-GB" dirty="0"/>
              <a:t>How can I help my child at home?</a:t>
            </a:r>
          </a:p>
        </p:txBody>
      </p:sp>
      <p:sp>
        <p:nvSpPr>
          <p:cNvPr id="33794" name="Rectangle 3"/>
          <p:cNvSpPr>
            <a:spLocks noGrp="1" noChangeArrowheads="1"/>
          </p:cNvSpPr>
          <p:nvPr>
            <p:ph idx="1"/>
          </p:nvPr>
        </p:nvSpPr>
        <p:spPr/>
        <p:txBody>
          <a:bodyPr/>
          <a:lstStyle/>
          <a:p>
            <a:pPr eaLnBrk="1" hangingPunct="1">
              <a:lnSpc>
                <a:spcPct val="90000"/>
              </a:lnSpc>
            </a:pPr>
            <a:r>
              <a:rPr lang="en-GB" sz="2800" dirty="0"/>
              <a:t>If your child is struggling to decode a word, help them by encouraging them to say each sound in the word from left to right.</a:t>
            </a:r>
          </a:p>
          <a:p>
            <a:pPr eaLnBrk="1" hangingPunct="1">
              <a:lnSpc>
                <a:spcPct val="90000"/>
              </a:lnSpc>
            </a:pPr>
            <a:r>
              <a:rPr lang="en-GB" sz="2800" dirty="0"/>
              <a:t>Blend the sounds by pointing to each letter. Next move your finger under the whole word as you say it.</a:t>
            </a:r>
          </a:p>
          <a:p>
            <a:pPr eaLnBrk="1" hangingPunct="1">
              <a:lnSpc>
                <a:spcPct val="90000"/>
              </a:lnSpc>
            </a:pPr>
            <a:r>
              <a:rPr lang="en-GB" sz="2800" dirty="0"/>
              <a:t>Discuss the meaning of words.</a:t>
            </a:r>
          </a:p>
          <a:p>
            <a:pPr eaLnBrk="1" hangingPunct="1">
              <a:lnSpc>
                <a:spcPct val="90000"/>
              </a:lnSpc>
            </a:pPr>
            <a:endParaRPr lang="en-GB" sz="2800" dirty="0"/>
          </a:p>
        </p:txBody>
      </p:sp>
    </p:spTree>
    <p:extLst>
      <p:ext uri="{BB962C8B-B14F-4D97-AF65-F5344CB8AC3E}">
        <p14:creationId xmlns:p14="http://schemas.microsoft.com/office/powerpoint/2010/main" val="34927029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p:cNvSpPr>
            <a:spLocks noGrp="1"/>
          </p:cNvSpPr>
          <p:nvPr>
            <p:ph type="title" idx="4294967295"/>
          </p:nvPr>
        </p:nvSpPr>
        <p:spPr>
          <a:xfrm>
            <a:off x="0" y="228600"/>
            <a:ext cx="6870700" cy="1600200"/>
          </a:xfrm>
        </p:spPr>
        <p:txBody>
          <a:bodyPr anchor="ctr">
            <a:normAutofit fontScale="90000"/>
          </a:bodyPr>
          <a:lstStyle/>
          <a:p>
            <a:pPr eaLnBrk="1" hangingPunct="1"/>
            <a:r>
              <a:rPr lang="en-GB" sz="4000" dirty="0"/>
              <a:t>How can I help my child at home?</a:t>
            </a:r>
            <a:br>
              <a:rPr lang="en-US" sz="4000" dirty="0"/>
            </a:br>
            <a:endParaRPr lang="en-US" sz="3600" dirty="0"/>
          </a:p>
        </p:txBody>
      </p:sp>
      <p:sp>
        <p:nvSpPr>
          <p:cNvPr id="34818" name="Content Placeholder 2"/>
          <p:cNvSpPr>
            <a:spLocks noGrp="1"/>
          </p:cNvSpPr>
          <p:nvPr>
            <p:ph idx="4294967295"/>
          </p:nvPr>
        </p:nvSpPr>
        <p:spPr>
          <a:xfrm>
            <a:off x="0" y="2020888"/>
            <a:ext cx="7696200" cy="3657600"/>
          </a:xfrm>
        </p:spPr>
        <p:txBody>
          <a:bodyPr>
            <a:normAutofit fontScale="92500" lnSpcReduction="20000"/>
          </a:bodyPr>
          <a:lstStyle/>
          <a:p>
            <a:pPr eaLnBrk="1" hangingPunct="1">
              <a:lnSpc>
                <a:spcPct val="90000"/>
              </a:lnSpc>
            </a:pPr>
            <a:r>
              <a:rPr lang="en-US" sz="2800" dirty="0"/>
              <a:t>We want children to enjoy reading and to become confident and fluent readers – your support at home is vital.</a:t>
            </a:r>
          </a:p>
          <a:p>
            <a:pPr>
              <a:lnSpc>
                <a:spcPct val="90000"/>
              </a:lnSpc>
            </a:pPr>
            <a:r>
              <a:rPr lang="en-GB" sz="2800" dirty="0"/>
              <a:t>It is expected that children should read and re-read books accurately. Therefore it is recommended that your child reads the story aloud three times, once to decode the words, the second time so you can ensure they fully comprehend, and thirdly to discuss the story in greater depth. This strategy will scaffold their reading knowledge and development and ensure they become a confident and secure reader. </a:t>
            </a:r>
            <a:endParaRPr lang="en-US" sz="2800" dirty="0"/>
          </a:p>
          <a:p>
            <a:pPr eaLnBrk="1" hangingPunct="1">
              <a:lnSpc>
                <a:spcPct val="90000"/>
              </a:lnSpc>
            </a:pPr>
            <a:endParaRPr lang="en-US" sz="2800" dirty="0"/>
          </a:p>
          <a:p>
            <a:pPr algn="ctr" eaLnBrk="1" hangingPunct="1">
              <a:lnSpc>
                <a:spcPct val="90000"/>
              </a:lnSpc>
              <a:buFont typeface="Wingdings" pitchFamily="2" charset="2"/>
              <a:buNone/>
            </a:pPr>
            <a:endParaRPr lang="en-US" sz="2800" dirty="0"/>
          </a:p>
        </p:txBody>
      </p:sp>
    </p:spTree>
    <p:extLst>
      <p:ext uri="{BB962C8B-B14F-4D97-AF65-F5344CB8AC3E}">
        <p14:creationId xmlns:p14="http://schemas.microsoft.com/office/powerpoint/2010/main" val="2538464736"/>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575875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Facet</Template>
  <TotalTime>2443</TotalTime>
  <Words>855</Words>
  <Application>Microsoft Office PowerPoint</Application>
  <PresentationFormat>On-screen Show (4:3)</PresentationFormat>
  <Paragraphs>102</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Comic Sans MS</vt:lpstr>
      <vt:lpstr>Trebuchet MS</vt:lpstr>
      <vt:lpstr>Wingdings</vt:lpstr>
      <vt:lpstr>Wingdings 3</vt:lpstr>
      <vt:lpstr>Facet</vt:lpstr>
      <vt:lpstr>Welcome to our Phonics Workshop</vt:lpstr>
      <vt:lpstr>Aims of the workshop</vt:lpstr>
      <vt:lpstr>Organisation </vt:lpstr>
      <vt:lpstr>KS1 Assessment</vt:lpstr>
      <vt:lpstr>Key Stage 1</vt:lpstr>
      <vt:lpstr>Learning Phonics</vt:lpstr>
      <vt:lpstr>PowerPoint Presentation</vt:lpstr>
      <vt:lpstr>Speed Sounds lessons </vt:lpstr>
      <vt:lpstr>Pronunciation of Phonics</vt:lpstr>
      <vt:lpstr>Partner Practice!</vt:lpstr>
      <vt:lpstr>Fred Talk</vt:lpstr>
      <vt:lpstr>Word Time!  Blending and segmenting</vt:lpstr>
      <vt:lpstr>Partner Practice! </vt:lpstr>
      <vt:lpstr>RWI Books</vt:lpstr>
      <vt:lpstr>The Aim of Phonics …</vt:lpstr>
      <vt:lpstr>Year 1 Phonics Screening Check</vt:lpstr>
      <vt:lpstr>How can I help my child at home?</vt:lpstr>
      <vt:lpstr>How can I help my child at home? </vt:lpstr>
      <vt:lpstr>PowerPoint Presentation</vt:lpstr>
    </vt:vector>
  </TitlesOfParts>
  <Company>Urban Digital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our Phonics Workshop</dc:title>
  <dc:creator>Lesley Bray</dc:creator>
  <cp:lastModifiedBy>LKurvink</cp:lastModifiedBy>
  <cp:revision>27</cp:revision>
  <dcterms:created xsi:type="dcterms:W3CDTF">2013-10-26T09:59:58Z</dcterms:created>
  <dcterms:modified xsi:type="dcterms:W3CDTF">2024-11-29T11:05:04Z</dcterms:modified>
</cp:coreProperties>
</file>