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4" r:id="rId10"/>
    <p:sldId id="265" r:id="rId11"/>
    <p:sldId id="267" r:id="rId12"/>
    <p:sldId id="268" r:id="rId13"/>
    <p:sldId id="270" r:id="rId14"/>
    <p:sldId id="269" r:id="rId15"/>
    <p:sldId id="274" r:id="rId16"/>
    <p:sldId id="272" r:id="rId17"/>
    <p:sldId id="273" r:id="rId18"/>
    <p:sldId id="278" r:id="rId19"/>
    <p:sldId id="271" r:id="rId20"/>
    <p:sldId id="276" r:id="rId21"/>
    <p:sldId id="277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BF9C07FB-4A62-4358-A85B-D0D46163E65F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86C7209E-2221-4B6A-BB65-5A21A59BC7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3849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07FB-4A62-4358-A85B-D0D46163E65F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209E-2221-4B6A-BB65-5A21A59BC7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272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07FB-4A62-4358-A85B-D0D46163E65F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209E-2221-4B6A-BB65-5A21A59BC7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8741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07FB-4A62-4358-A85B-D0D46163E65F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209E-2221-4B6A-BB65-5A21A59BC7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8484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07FB-4A62-4358-A85B-D0D46163E65F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209E-2221-4B6A-BB65-5A21A59BC7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27691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07FB-4A62-4358-A85B-D0D46163E65F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209E-2221-4B6A-BB65-5A21A59BC7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748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07FB-4A62-4358-A85B-D0D46163E65F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209E-2221-4B6A-BB65-5A21A59BC7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40047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07FB-4A62-4358-A85B-D0D46163E65F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209E-2221-4B6A-BB65-5A21A59BC7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2600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07FB-4A62-4358-A85B-D0D46163E65F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209E-2221-4B6A-BB65-5A21A59BC7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759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07FB-4A62-4358-A85B-D0D46163E65F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209E-2221-4B6A-BB65-5A21A59BC7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2756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07FB-4A62-4358-A85B-D0D46163E65F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209E-2221-4B6A-BB65-5A21A59BC7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6650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07FB-4A62-4358-A85B-D0D46163E65F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209E-2221-4B6A-BB65-5A21A59BC7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3409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07FB-4A62-4358-A85B-D0D46163E65F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209E-2221-4B6A-BB65-5A21A59BC7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28965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07FB-4A62-4358-A85B-D0D46163E65F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209E-2221-4B6A-BB65-5A21A59BC7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888527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07FB-4A62-4358-A85B-D0D46163E65F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209E-2221-4B6A-BB65-5A21A59BC7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8964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07FB-4A62-4358-A85B-D0D46163E65F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209E-2221-4B6A-BB65-5A21A59BC7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2805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C07FB-4A62-4358-A85B-D0D46163E65F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7209E-2221-4B6A-BB65-5A21A59BC7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042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BF9C07FB-4A62-4358-A85B-D0D46163E65F}" type="datetimeFigureOut">
              <a:rPr lang="en-GB" smtClean="0"/>
              <a:t>17/10/2020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86C7209E-2221-4B6A-BB65-5A21A59BC7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658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  <p:sldLayoutId id="2147483785" r:id="rId12"/>
    <p:sldLayoutId id="2147483786" r:id="rId13"/>
    <p:sldLayoutId id="2147483787" r:id="rId14"/>
    <p:sldLayoutId id="2147483788" r:id="rId15"/>
    <p:sldLayoutId id="2147483789" r:id="rId16"/>
    <p:sldLayoutId id="214748379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oxfordowl.co.uk/for-home/reading-owl/find-a-book/read-write-inc-phonics--1/phonics-pure-sounds-video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bKGLJPp6ww" TargetMode="External"/><Relationship Id="rId2" Type="http://schemas.openxmlformats.org/officeDocument/2006/relationships/hyperlink" Target="http://www.education.gov.uk/schools/teachingandlearning/assessment/keystage1/a00200415/year-1-phonics-screening-check-material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Read Write Inc. Phonics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137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Aims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Introduction to daily Read, Write Inc. Phonics lessons</a:t>
            </a:r>
          </a:p>
          <a:p>
            <a:r>
              <a:rPr lang="en-GB" sz="2800" dirty="0" smtClean="0"/>
              <a:t>Show how children learn to read with phonics</a:t>
            </a:r>
          </a:p>
          <a:p>
            <a:r>
              <a:rPr lang="en-GB" sz="2800" dirty="0" smtClean="0"/>
              <a:t>How to say the sounds (and blend them together)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043765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Phonics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255770"/>
            <a:ext cx="8761412" cy="3416300"/>
          </a:xfrm>
        </p:spPr>
        <p:txBody>
          <a:bodyPr/>
          <a:lstStyle/>
          <a:p>
            <a:r>
              <a:rPr lang="en-GB" sz="2800" dirty="0">
                <a:solidFill>
                  <a:srgbClr val="111111"/>
                </a:solidFill>
              </a:rPr>
              <a:t>A method of teaching children to read and write the English Language. It teaches children that the sounds of English are represented by letters or groups of </a:t>
            </a:r>
            <a:r>
              <a:rPr lang="en-GB" sz="2800" dirty="0" smtClean="0">
                <a:solidFill>
                  <a:srgbClr val="111111"/>
                </a:solidFill>
              </a:rPr>
              <a:t>letters.  We use 44 sounds to make all the words in the English language.</a:t>
            </a:r>
            <a:endParaRPr lang="en-GB" sz="2800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0686" y="4633845"/>
            <a:ext cx="5810250" cy="207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133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Organisation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RWI phonics has a very </a:t>
            </a:r>
            <a:r>
              <a:rPr lang="en-GB" sz="2800" dirty="0" smtClean="0"/>
              <a:t>structured / systematic approach (one </a:t>
            </a:r>
            <a:r>
              <a:rPr lang="en-GB" sz="2800" dirty="0"/>
              <a:t>way to read and spell the English </a:t>
            </a:r>
            <a:r>
              <a:rPr lang="en-GB" sz="2800" dirty="0" smtClean="0"/>
              <a:t>sounds)</a:t>
            </a:r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 smtClean="0"/>
              <a:t>It is delivered </a:t>
            </a:r>
            <a:r>
              <a:rPr lang="en-GB" sz="2800" dirty="0"/>
              <a:t>to groups of children </a:t>
            </a:r>
            <a:r>
              <a:rPr lang="en-GB" sz="2800" dirty="0" smtClean="0"/>
              <a:t>daily (20 minute sessions)</a:t>
            </a:r>
            <a:endParaRPr lang="en-GB" sz="2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0336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Learning </a:t>
            </a:r>
            <a:r>
              <a:rPr lang="en-US" dirty="0" smtClean="0"/>
              <a:t>Phonics (synthetic</a:t>
            </a:r>
            <a:r>
              <a:rPr lang="en-US" dirty="0"/>
              <a:t>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Hook to learn the sounds – </a:t>
            </a:r>
            <a:r>
              <a:rPr lang="en-GB" sz="2800" dirty="0" smtClean="0"/>
              <a:t>pictures are </a:t>
            </a:r>
            <a:r>
              <a:rPr lang="en-GB" sz="2800" dirty="0"/>
              <a:t>in the same shape as the letter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7096" y="3568923"/>
            <a:ext cx="7477125" cy="20383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75008" y="5857822"/>
            <a:ext cx="87833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0" i="0" dirty="0" smtClean="0">
                <a:solidFill>
                  <a:srgbClr val="111111"/>
                </a:solidFill>
                <a:effectLst/>
              </a:rPr>
              <a:t>Synthetic phonics is a way of teaching reading. The letter 'm' sounds like '</a:t>
            </a:r>
            <a:r>
              <a:rPr lang="en-GB" sz="2800" b="0" i="0" dirty="0" err="1" smtClean="0">
                <a:solidFill>
                  <a:srgbClr val="111111"/>
                </a:solidFill>
                <a:effectLst/>
              </a:rPr>
              <a:t>mmmm</a:t>
            </a:r>
            <a:r>
              <a:rPr lang="en-GB" sz="2800" b="0" i="0" dirty="0" smtClean="0">
                <a:solidFill>
                  <a:srgbClr val="111111"/>
                </a:solidFill>
                <a:effectLst/>
              </a:rPr>
              <a:t>' when we say it.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12632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My Turn – Your Turn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2527" y="2513348"/>
            <a:ext cx="8761412" cy="3416300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 typeface="Wingdings" pitchFamily="2" charset="2"/>
              <a:buChar char="²"/>
            </a:pPr>
            <a:r>
              <a:rPr lang="en-US" sz="2800" dirty="0"/>
              <a:t>Listen to and say the </a:t>
            </a:r>
            <a:r>
              <a:rPr lang="en-US" sz="2800" dirty="0" smtClean="0"/>
              <a:t>sound   ‘</a:t>
            </a:r>
            <a:r>
              <a:rPr lang="en-GB" sz="2800" dirty="0" err="1" smtClean="0">
                <a:solidFill>
                  <a:srgbClr val="111111"/>
                </a:solidFill>
              </a:rPr>
              <a:t>mmmm</a:t>
            </a:r>
            <a:r>
              <a:rPr lang="en-GB" sz="2800" dirty="0" smtClean="0">
                <a:solidFill>
                  <a:srgbClr val="111111"/>
                </a:solidFill>
              </a:rPr>
              <a:t>’</a:t>
            </a:r>
          </a:p>
          <a:p>
            <a:pPr>
              <a:lnSpc>
                <a:spcPct val="90000"/>
              </a:lnSpc>
              <a:buFont typeface="Wingdings" pitchFamily="2" charset="2"/>
              <a:buChar char="²"/>
            </a:pPr>
            <a:endParaRPr lang="en-US" sz="2800" dirty="0"/>
          </a:p>
          <a:p>
            <a:pPr>
              <a:lnSpc>
                <a:spcPct val="90000"/>
              </a:lnSpc>
              <a:buFont typeface="Wingdings" pitchFamily="2" charset="2"/>
              <a:buChar char="²"/>
            </a:pPr>
            <a:r>
              <a:rPr lang="en-US" sz="2800" dirty="0"/>
              <a:t>Read the sound using the </a:t>
            </a:r>
            <a:r>
              <a:rPr lang="en-US" sz="2800" dirty="0" smtClean="0"/>
              <a:t>picture</a:t>
            </a:r>
          </a:p>
          <a:p>
            <a:pPr>
              <a:lnSpc>
                <a:spcPct val="90000"/>
              </a:lnSpc>
              <a:buFont typeface="Wingdings" pitchFamily="2" charset="2"/>
              <a:buChar char="²"/>
            </a:pPr>
            <a:endParaRPr lang="en-US" sz="2800" dirty="0"/>
          </a:p>
          <a:p>
            <a:pPr>
              <a:lnSpc>
                <a:spcPct val="90000"/>
              </a:lnSpc>
              <a:buFont typeface="Wingdings" pitchFamily="2" charset="2"/>
              <a:buChar char="²"/>
            </a:pPr>
            <a:r>
              <a:rPr lang="en-US" sz="2800" dirty="0"/>
              <a:t>Write the sound using pre-cursive </a:t>
            </a:r>
            <a:r>
              <a:rPr lang="en-US" sz="2800" dirty="0" smtClean="0"/>
              <a:t>rhyme</a:t>
            </a:r>
          </a:p>
          <a:p>
            <a:pPr>
              <a:lnSpc>
                <a:spcPct val="90000"/>
              </a:lnSpc>
              <a:buFont typeface="Wingdings" pitchFamily="2" charset="2"/>
              <a:buChar char="²"/>
            </a:pPr>
            <a:endParaRPr lang="en-US" sz="2800" dirty="0"/>
          </a:p>
          <a:p>
            <a:r>
              <a:rPr lang="en-GB" dirty="0">
                <a:latin typeface="Twinkl Precursive" panose="02000000000000000000" pitchFamily="2" charset="0"/>
              </a:rPr>
              <a:t>Start on the line, whoosh in, Maisie, mountain, mountain and flick. </a:t>
            </a:r>
          </a:p>
          <a:p>
            <a:endParaRPr lang="en-GB" dirty="0"/>
          </a:p>
        </p:txBody>
      </p:sp>
      <p:pic>
        <p:nvPicPr>
          <p:cNvPr id="4" name="Picture 4" descr="Read Write Inc.: Set 1: Speed Sound Cards Pack of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37370" y="3074094"/>
            <a:ext cx="1883241" cy="143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" descr="C:\#Action\1 copy.jpg"/>
          <p:cNvPicPr>
            <a:picLocks noChangeAspect="1" noChangeArrowheads="1"/>
          </p:cNvPicPr>
          <p:nvPr/>
        </p:nvPicPr>
        <p:blipFill rotWithShape="1">
          <a:blip r:embed="rId3"/>
          <a:srcRect l="31362" t="40397" r="57790" b="51517"/>
          <a:stretch/>
        </p:blipFill>
        <p:spPr bwMode="gray">
          <a:xfrm>
            <a:off x="9173023" y="5068352"/>
            <a:ext cx="1749287" cy="1004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5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Speed Sounds lessons </a:t>
            </a:r>
            <a:r>
              <a:rPr lang="en-US" dirty="0" smtClean="0"/>
              <a:t>Set </a:t>
            </a:r>
            <a:r>
              <a:rPr lang="en-US" dirty="0"/>
              <a:t>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sz="2800" dirty="0"/>
              <a:t>Children learn a sound a day</a:t>
            </a:r>
          </a:p>
          <a:p>
            <a:r>
              <a:rPr lang="en-US" sz="2800" i="1" dirty="0"/>
              <a:t>Hear and say </a:t>
            </a:r>
            <a:r>
              <a:rPr lang="en-US" sz="2800" i="1" dirty="0" smtClean="0"/>
              <a:t>‘m’</a:t>
            </a:r>
            <a:endParaRPr lang="en-US" sz="2800" i="1" dirty="0"/>
          </a:p>
          <a:p>
            <a:r>
              <a:rPr lang="en-US" sz="2800" i="1" dirty="0"/>
              <a:t>Read </a:t>
            </a:r>
            <a:r>
              <a:rPr lang="en-US" sz="2800" i="1" dirty="0" smtClean="0"/>
              <a:t>‘m’</a:t>
            </a:r>
            <a:endParaRPr lang="en-US" sz="2800" i="1" dirty="0"/>
          </a:p>
          <a:p>
            <a:r>
              <a:rPr lang="en-US" sz="2800" i="1" dirty="0"/>
              <a:t>Write </a:t>
            </a:r>
            <a:r>
              <a:rPr lang="en-US" sz="2800" i="1" dirty="0" smtClean="0"/>
              <a:t>‘m’</a:t>
            </a:r>
            <a:endParaRPr lang="en-US" sz="2800" i="1" dirty="0"/>
          </a:p>
          <a:p>
            <a:pPr marL="0" indent="0">
              <a:buNone/>
            </a:pP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9687" y="4311650"/>
            <a:ext cx="7477125" cy="203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103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Word Time! </a:t>
            </a:r>
            <a:r>
              <a:rPr lang="en-US" b="1" u="sng" dirty="0" smtClean="0"/>
              <a:t>Fred Talk 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800" dirty="0" smtClean="0"/>
              <a:t>After the first </a:t>
            </a:r>
            <a:r>
              <a:rPr lang="en-US" sz="2800" dirty="0"/>
              <a:t>5 sounds </a:t>
            </a:r>
            <a:r>
              <a:rPr lang="en-US" sz="2800" dirty="0" smtClean="0"/>
              <a:t>are taught</a:t>
            </a:r>
            <a:endParaRPr lang="en-US" sz="2800" dirty="0"/>
          </a:p>
          <a:p>
            <a:pPr>
              <a:buNone/>
            </a:pPr>
            <a:r>
              <a:rPr lang="en-US" sz="2800" dirty="0"/>
              <a:t> </a:t>
            </a:r>
            <a:r>
              <a:rPr lang="en-US" sz="2800" b="1" dirty="0"/>
              <a:t>m, a, s, d </a:t>
            </a:r>
            <a:r>
              <a:rPr lang="en-US" sz="2800" dirty="0"/>
              <a:t>and</a:t>
            </a:r>
            <a:r>
              <a:rPr lang="en-US" sz="2800" b="1" dirty="0"/>
              <a:t> t</a:t>
            </a:r>
          </a:p>
          <a:p>
            <a:pPr marL="0" indent="0">
              <a:buNone/>
            </a:pPr>
            <a:r>
              <a:rPr lang="en-US" sz="2800" dirty="0"/>
              <a:t>The children are introduced to a character called Fred.</a:t>
            </a:r>
          </a:p>
          <a:p>
            <a:pPr marL="0" indent="0">
              <a:buNone/>
            </a:pPr>
            <a:r>
              <a:rPr lang="en-US" sz="2800" dirty="0"/>
              <a:t>These 5 sounds can be blended for reading to make simple CVC (consonant – vowel – consonant) </a:t>
            </a:r>
            <a:r>
              <a:rPr lang="en-US" sz="2800" dirty="0" smtClean="0"/>
              <a:t>words.</a:t>
            </a:r>
            <a:endParaRPr lang="en-US" sz="2800" dirty="0"/>
          </a:p>
          <a:p>
            <a:endParaRPr lang="en-GB" dirty="0"/>
          </a:p>
        </p:txBody>
      </p:sp>
      <p:pic>
        <p:nvPicPr>
          <p:cNvPr id="4" name="Picture 4" descr="Read Write Inc.: Fred the Frog - Toy (Pack of 10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35051" y="2286201"/>
            <a:ext cx="2156910" cy="1448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55593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Saying the sounds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dirty="0" smtClean="0"/>
              <a:t>The  </a:t>
            </a:r>
            <a:r>
              <a:rPr lang="en-US" sz="2800" dirty="0"/>
              <a:t>sounds must be very pure and distinct so children can sound-blend</a:t>
            </a:r>
            <a:r>
              <a:rPr lang="en-US" sz="2800" dirty="0" smtClean="0"/>
              <a:t>.</a:t>
            </a:r>
          </a:p>
          <a:p>
            <a:pPr>
              <a:buFont typeface="Wingdings" pitchFamily="2" charset="2"/>
              <a:buChar char="²"/>
            </a:pPr>
            <a:r>
              <a:rPr lang="en-US" sz="2800" dirty="0" smtClean="0"/>
              <a:t>c-a-t </a:t>
            </a:r>
            <a:r>
              <a:rPr lang="en-US" sz="2800" dirty="0"/>
              <a:t>= cat, </a:t>
            </a:r>
            <a:r>
              <a:rPr lang="en-US" sz="2800" dirty="0" err="1"/>
              <a:t>ch</a:t>
            </a:r>
            <a:r>
              <a:rPr lang="en-US" sz="2800" dirty="0"/>
              <a:t>-</a:t>
            </a:r>
            <a:r>
              <a:rPr lang="en-US" sz="2800" dirty="0" err="1"/>
              <a:t>i</a:t>
            </a:r>
            <a:r>
              <a:rPr lang="en-US" sz="2800" dirty="0"/>
              <a:t>-p = chip, l-</a:t>
            </a:r>
            <a:r>
              <a:rPr lang="en-US" sz="2800" dirty="0" err="1"/>
              <a:t>igh</a:t>
            </a:r>
            <a:r>
              <a:rPr lang="en-US" sz="2800" dirty="0"/>
              <a:t>-t = light</a:t>
            </a:r>
          </a:p>
          <a:p>
            <a:pPr>
              <a:buFont typeface="Wingdings" pitchFamily="2" charset="2"/>
              <a:buChar char="²"/>
            </a:pPr>
            <a:r>
              <a:rPr lang="en-US" sz="2800" dirty="0"/>
              <a:t>Try to </a:t>
            </a:r>
            <a:r>
              <a:rPr lang="en-US" sz="2800" dirty="0" err="1"/>
              <a:t>aviod</a:t>
            </a:r>
            <a:r>
              <a:rPr lang="en-US" sz="2800" dirty="0"/>
              <a:t> </a:t>
            </a:r>
            <a:r>
              <a:rPr lang="en-US" sz="2800" dirty="0" err="1"/>
              <a:t>cuh</a:t>
            </a:r>
            <a:r>
              <a:rPr lang="en-US" sz="2800" dirty="0"/>
              <a:t>-a-</a:t>
            </a:r>
            <a:r>
              <a:rPr lang="en-US" sz="2800" dirty="0" err="1"/>
              <a:t>tuh</a:t>
            </a:r>
            <a:r>
              <a:rPr lang="en-US" sz="2800" dirty="0"/>
              <a:t>, </a:t>
            </a:r>
            <a:r>
              <a:rPr lang="en-US" sz="2800" dirty="0" err="1"/>
              <a:t>chuh-i-puh</a:t>
            </a:r>
            <a:r>
              <a:rPr lang="en-US" sz="2800" dirty="0"/>
              <a:t>, </a:t>
            </a:r>
            <a:r>
              <a:rPr lang="en-US" sz="2800" dirty="0" err="1"/>
              <a:t>luh-igh-tuh</a:t>
            </a:r>
            <a:endParaRPr lang="en-US" sz="2800" dirty="0"/>
          </a:p>
          <a:p>
            <a:r>
              <a:rPr lang="en-US" sz="2800" dirty="0">
                <a:hlinkClick r:id="rId2"/>
              </a:rPr>
              <a:t>https://www.oxfordowl.co.uk/for-home/reading-owl/find-a-book/read-write-inc-phonics--</a:t>
            </a:r>
            <a:r>
              <a:rPr lang="en-US" sz="2800" dirty="0" smtClean="0">
                <a:hlinkClick r:id="rId2"/>
              </a:rPr>
              <a:t>1/phonics-pure-sounds-video</a:t>
            </a:r>
            <a:endParaRPr lang="en-US" sz="2800" dirty="0" smtClean="0"/>
          </a:p>
          <a:p>
            <a:endParaRPr lang="en-US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50306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Perfect Partner Practice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3" y="2165619"/>
            <a:ext cx="9212539" cy="3416300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US" sz="2800" dirty="0"/>
              <a:t>Practice saying all the </a:t>
            </a:r>
            <a:r>
              <a:rPr lang="en-US" sz="2800" i="1" dirty="0"/>
              <a:t>stretchy</a:t>
            </a:r>
            <a:r>
              <a:rPr lang="en-US" sz="2800" dirty="0"/>
              <a:t> consonant sounds.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800" dirty="0">
                <a:solidFill>
                  <a:srgbClr val="7F7F7F"/>
                </a:solidFill>
              </a:rPr>
              <a:t>f, l, m, n, r, s, v, z, </a:t>
            </a:r>
            <a:r>
              <a:rPr lang="en-US" sz="2800" dirty="0" err="1">
                <a:solidFill>
                  <a:srgbClr val="7F7F7F"/>
                </a:solidFill>
              </a:rPr>
              <a:t>sh</a:t>
            </a:r>
            <a:r>
              <a:rPr lang="en-US" sz="2800" dirty="0">
                <a:solidFill>
                  <a:srgbClr val="7F7F7F"/>
                </a:solidFill>
              </a:rPr>
              <a:t>, </a:t>
            </a:r>
            <a:r>
              <a:rPr lang="en-US" sz="2800" dirty="0" err="1">
                <a:solidFill>
                  <a:srgbClr val="7F7F7F"/>
                </a:solidFill>
              </a:rPr>
              <a:t>th</a:t>
            </a:r>
            <a:r>
              <a:rPr lang="en-US" sz="2800" dirty="0">
                <a:solidFill>
                  <a:srgbClr val="7F7F7F"/>
                </a:solidFill>
              </a:rPr>
              <a:t>, ng </a:t>
            </a:r>
            <a:r>
              <a:rPr lang="en-US" sz="2800" dirty="0" err="1">
                <a:solidFill>
                  <a:srgbClr val="7F7F7F"/>
                </a:solidFill>
              </a:rPr>
              <a:t>nk</a:t>
            </a:r>
            <a:endParaRPr lang="en-US" sz="2800" dirty="0">
              <a:solidFill>
                <a:srgbClr val="7F7F7F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800" dirty="0"/>
              <a:t>Practice saying all the </a:t>
            </a:r>
            <a:r>
              <a:rPr lang="en-US" sz="2800" b="1" dirty="0"/>
              <a:t>bouncy </a:t>
            </a:r>
            <a:r>
              <a:rPr lang="en-US" sz="2800" dirty="0"/>
              <a:t>consonant sounds.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800" dirty="0">
                <a:solidFill>
                  <a:srgbClr val="7F7F7F"/>
                </a:solidFill>
              </a:rPr>
              <a:t>b, c k, d, g, h, j, p, </a:t>
            </a:r>
            <a:r>
              <a:rPr lang="en-US" sz="2800" dirty="0" err="1">
                <a:solidFill>
                  <a:srgbClr val="7F7F7F"/>
                </a:solidFill>
              </a:rPr>
              <a:t>qu</a:t>
            </a:r>
            <a:r>
              <a:rPr lang="en-US" sz="2800" dirty="0">
                <a:solidFill>
                  <a:srgbClr val="7F7F7F"/>
                </a:solidFill>
              </a:rPr>
              <a:t>, t, w, x, y, </a:t>
            </a:r>
            <a:r>
              <a:rPr lang="en-US" sz="2800" dirty="0" err="1">
                <a:solidFill>
                  <a:srgbClr val="7F7F7F"/>
                </a:solidFill>
              </a:rPr>
              <a:t>ch</a:t>
            </a:r>
            <a:endParaRPr lang="en-US" sz="2800" dirty="0">
              <a:solidFill>
                <a:srgbClr val="7F7F7F"/>
              </a:solidFill>
            </a:endParaRPr>
          </a:p>
          <a:p>
            <a:pPr>
              <a:lnSpc>
                <a:spcPct val="90000"/>
              </a:lnSpc>
            </a:pPr>
            <a:r>
              <a:rPr lang="en-US" sz="2800" dirty="0"/>
              <a:t>Practice saying the </a:t>
            </a:r>
            <a:r>
              <a:rPr lang="en-US" sz="2800" b="1" dirty="0"/>
              <a:t>bouncy</a:t>
            </a:r>
            <a:r>
              <a:rPr lang="en-US" sz="2800" dirty="0"/>
              <a:t> vowel sounds.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800" dirty="0">
                <a:solidFill>
                  <a:srgbClr val="7F7F7F"/>
                </a:solidFill>
              </a:rPr>
              <a:t>a, e, </a:t>
            </a:r>
            <a:r>
              <a:rPr lang="en-US" sz="2800" dirty="0" err="1">
                <a:solidFill>
                  <a:srgbClr val="7F7F7F"/>
                </a:solidFill>
              </a:rPr>
              <a:t>i</a:t>
            </a:r>
            <a:r>
              <a:rPr lang="en-US" sz="2800" dirty="0">
                <a:solidFill>
                  <a:srgbClr val="7F7F7F"/>
                </a:solidFill>
              </a:rPr>
              <a:t>, o, u</a:t>
            </a:r>
          </a:p>
          <a:p>
            <a:pPr>
              <a:lnSpc>
                <a:spcPct val="90000"/>
              </a:lnSpc>
            </a:pPr>
            <a:r>
              <a:rPr lang="en-US" sz="2800" dirty="0"/>
              <a:t>Practice saying the </a:t>
            </a:r>
            <a:r>
              <a:rPr lang="en-US" sz="2800" i="1" dirty="0"/>
              <a:t>stretchy </a:t>
            </a:r>
            <a:r>
              <a:rPr lang="en-US" sz="2800" dirty="0"/>
              <a:t>vowel sounds.</a:t>
            </a:r>
            <a:endParaRPr lang="en-US" sz="2800" dirty="0">
              <a:solidFill>
                <a:srgbClr val="7F7F7F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2800" dirty="0">
                <a:solidFill>
                  <a:srgbClr val="7F7F7F"/>
                </a:solidFill>
              </a:rPr>
              <a:t>ay, </a:t>
            </a:r>
            <a:r>
              <a:rPr lang="en-US" sz="2800" dirty="0" err="1">
                <a:solidFill>
                  <a:srgbClr val="7F7F7F"/>
                </a:solidFill>
              </a:rPr>
              <a:t>ee</a:t>
            </a:r>
            <a:r>
              <a:rPr lang="en-US" sz="2800" dirty="0">
                <a:solidFill>
                  <a:srgbClr val="7F7F7F"/>
                </a:solidFill>
              </a:rPr>
              <a:t>, </a:t>
            </a:r>
            <a:r>
              <a:rPr lang="en-US" sz="2800" dirty="0" err="1">
                <a:solidFill>
                  <a:srgbClr val="7F7F7F"/>
                </a:solidFill>
              </a:rPr>
              <a:t>igh</a:t>
            </a:r>
            <a:r>
              <a:rPr lang="en-US" sz="2800" dirty="0">
                <a:solidFill>
                  <a:srgbClr val="7F7F7F"/>
                </a:solidFill>
              </a:rPr>
              <a:t>, ow (blow), </a:t>
            </a:r>
            <a:r>
              <a:rPr lang="en-US" sz="2800" dirty="0" err="1">
                <a:solidFill>
                  <a:srgbClr val="7F7F7F"/>
                </a:solidFill>
              </a:rPr>
              <a:t>oo</a:t>
            </a:r>
            <a:r>
              <a:rPr lang="en-US" sz="2800" dirty="0">
                <a:solidFill>
                  <a:srgbClr val="7F7F7F"/>
                </a:solidFill>
              </a:rPr>
              <a:t>, </a:t>
            </a:r>
            <a:r>
              <a:rPr lang="en-US" sz="2800" dirty="0" err="1">
                <a:solidFill>
                  <a:srgbClr val="7F7F7F"/>
                </a:solidFill>
              </a:rPr>
              <a:t>oo</a:t>
            </a:r>
            <a:r>
              <a:rPr lang="en-US" sz="2800" dirty="0">
                <a:solidFill>
                  <a:srgbClr val="7F7F7F"/>
                </a:solidFill>
              </a:rPr>
              <a:t> (look), </a:t>
            </a:r>
            <a:r>
              <a:rPr lang="en-US" sz="2800" dirty="0" err="1">
                <a:solidFill>
                  <a:srgbClr val="7F7F7F"/>
                </a:solidFill>
              </a:rPr>
              <a:t>ar</a:t>
            </a:r>
            <a:r>
              <a:rPr lang="en-US" sz="2800" dirty="0">
                <a:solidFill>
                  <a:srgbClr val="7F7F7F"/>
                </a:solidFill>
              </a:rPr>
              <a:t>, or, air, </a:t>
            </a:r>
            <a:r>
              <a:rPr lang="en-US" sz="2800" dirty="0" err="1">
                <a:solidFill>
                  <a:srgbClr val="7F7F7F"/>
                </a:solidFill>
              </a:rPr>
              <a:t>ir</a:t>
            </a:r>
            <a:r>
              <a:rPr lang="en-US" sz="2800" dirty="0">
                <a:solidFill>
                  <a:srgbClr val="7F7F7F"/>
                </a:solidFill>
              </a:rPr>
              <a:t>, </a:t>
            </a:r>
            <a:r>
              <a:rPr lang="en-US" sz="2800" dirty="0" err="1">
                <a:solidFill>
                  <a:srgbClr val="7F7F7F"/>
                </a:solidFill>
              </a:rPr>
              <a:t>ou</a:t>
            </a:r>
            <a:r>
              <a:rPr lang="en-US" sz="2800" dirty="0">
                <a:solidFill>
                  <a:srgbClr val="7F7F7F"/>
                </a:solidFill>
              </a:rPr>
              <a:t>, oy</a:t>
            </a:r>
            <a:endParaRPr lang="en-US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282319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Word Time! </a:t>
            </a:r>
            <a:r>
              <a:rPr lang="en-GB" b="1" u="sng" dirty="0" smtClean="0"/>
              <a:t>magnetic </a:t>
            </a:r>
            <a:r>
              <a:rPr lang="en-GB" b="1" u="sng" dirty="0"/>
              <a:t>letters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sz="2800" dirty="0"/>
              <a:t>Children know </a:t>
            </a:r>
            <a:r>
              <a:rPr lang="en-US" sz="2800" b="1" dirty="0"/>
              <a:t>m, a, s, d </a:t>
            </a:r>
            <a:r>
              <a:rPr lang="en-US" sz="2800" dirty="0"/>
              <a:t>and </a:t>
            </a:r>
            <a:r>
              <a:rPr lang="en-US" sz="2800" b="1" dirty="0"/>
              <a:t>t</a:t>
            </a:r>
          </a:p>
          <a:p>
            <a:pPr>
              <a:buNone/>
            </a:pPr>
            <a:endParaRPr lang="en-GB" sz="2800" dirty="0"/>
          </a:p>
          <a:p>
            <a:pPr algn="ctr">
              <a:buNone/>
            </a:pPr>
            <a:r>
              <a:rPr lang="en-US" sz="2800" dirty="0"/>
              <a:t>mad		sad		dad 		mat</a:t>
            </a:r>
          </a:p>
          <a:p>
            <a:pPr algn="ctr">
              <a:buNone/>
            </a:pPr>
            <a:r>
              <a:rPr lang="en-US" sz="2800" dirty="0"/>
              <a:t>sat		</a:t>
            </a:r>
            <a:r>
              <a:rPr lang="en-US" sz="2800" dirty="0" err="1"/>
              <a:t>sam</a:t>
            </a:r>
            <a:endParaRPr lang="en-US" sz="2800" dirty="0"/>
          </a:p>
          <a:p>
            <a:pPr algn="ctr">
              <a:buNone/>
            </a:pPr>
            <a:r>
              <a:rPr lang="en-US" sz="2800" dirty="0" err="1"/>
              <a:t>dat</a:t>
            </a:r>
            <a:r>
              <a:rPr lang="en-US" sz="2800" dirty="0"/>
              <a:t>		das		</a:t>
            </a:r>
            <a:r>
              <a:rPr lang="en-US" sz="2800" dirty="0" err="1"/>
              <a:t>tas</a:t>
            </a:r>
            <a:endParaRPr lang="en-US" sz="2800" dirty="0"/>
          </a:p>
          <a:p>
            <a:pPr algn="ctr">
              <a:buNone/>
            </a:pPr>
            <a:endParaRPr lang="en-US" sz="2800" dirty="0"/>
          </a:p>
          <a:p>
            <a:pPr algn="ctr">
              <a:buNone/>
            </a:pPr>
            <a:r>
              <a:rPr lang="en-US" sz="2800" dirty="0"/>
              <a:t>m, a, s, d and t</a:t>
            </a:r>
            <a:endParaRPr lang="en-GB" sz="2800" dirty="0"/>
          </a:p>
          <a:p>
            <a:endParaRPr lang="en-GB" dirty="0"/>
          </a:p>
        </p:txBody>
      </p:sp>
      <p:pic>
        <p:nvPicPr>
          <p:cNvPr id="4" name="Picture 5" descr="Magnetic Board and Magnetic Letter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03809" y="4314423"/>
            <a:ext cx="2488816" cy="2065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52075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Word Time! </a:t>
            </a:r>
            <a:r>
              <a:rPr lang="en-US" b="1" u="sng" dirty="0" smtClean="0"/>
              <a:t>Fred Fingers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9547389" cy="341630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90000"/>
              </a:lnSpc>
              <a:buNone/>
            </a:pPr>
            <a:r>
              <a:rPr lang="en-US" sz="2800" dirty="0"/>
              <a:t>Children know m, a, s, d and t</a:t>
            </a:r>
          </a:p>
          <a:p>
            <a:pPr>
              <a:lnSpc>
                <a:spcPct val="90000"/>
              </a:lnSpc>
              <a:buNone/>
            </a:pP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i="1" dirty="0"/>
              <a:t>Blend with talk</a:t>
            </a:r>
          </a:p>
          <a:p>
            <a:pPr>
              <a:lnSpc>
                <a:spcPct val="90000"/>
              </a:lnSpc>
            </a:pPr>
            <a:r>
              <a:rPr lang="en-US" sz="2800" i="1" dirty="0"/>
              <a:t>Blending with cards</a:t>
            </a:r>
          </a:p>
          <a:p>
            <a:pPr>
              <a:lnSpc>
                <a:spcPct val="90000"/>
              </a:lnSpc>
            </a:pPr>
            <a:r>
              <a:rPr lang="en-US" sz="2800" i="1" dirty="0"/>
              <a:t>Blending with magnetic letters</a:t>
            </a:r>
          </a:p>
          <a:p>
            <a:pPr>
              <a:lnSpc>
                <a:spcPct val="90000"/>
              </a:lnSpc>
            </a:pPr>
            <a:r>
              <a:rPr lang="en-US" sz="2800" i="1" dirty="0"/>
              <a:t>Fred Fingers</a:t>
            </a:r>
          </a:p>
          <a:p>
            <a:pPr marL="0" indent="0">
              <a:buNone/>
            </a:pPr>
            <a:endParaRPr lang="en-US" sz="2800" dirty="0" smtClean="0"/>
          </a:p>
          <a:p>
            <a:pPr marL="0" indent="0">
              <a:buNone/>
            </a:pPr>
            <a:r>
              <a:rPr lang="en-US" sz="2800" dirty="0" smtClean="0"/>
              <a:t>Fred </a:t>
            </a:r>
            <a:r>
              <a:rPr lang="en-US" sz="2800" dirty="0"/>
              <a:t>Talk = reading    Fred Fingers = </a:t>
            </a:r>
            <a:r>
              <a:rPr lang="en-US" sz="2800" dirty="0" smtClean="0"/>
              <a:t>segmenting for spelling</a:t>
            </a:r>
            <a:endParaRPr lang="en-US" sz="2800" dirty="0"/>
          </a:p>
          <a:p>
            <a:pPr marL="0" indent="0">
              <a:buNone/>
            </a:pPr>
            <a:endParaRPr lang="en-GB" sz="2800" dirty="0"/>
          </a:p>
        </p:txBody>
      </p:sp>
      <p:pic>
        <p:nvPicPr>
          <p:cNvPr id="4" name="Picture 5" descr="three-fingers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67218" y="2217783"/>
            <a:ext cx="1425575" cy="2867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48354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Sound Books &amp; Green Words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n-GB" sz="2800" dirty="0" smtClean="0"/>
          </a:p>
          <a:p>
            <a:r>
              <a:rPr lang="en-GB" sz="2800" dirty="0" smtClean="0"/>
              <a:t>As soon as the children have been taught the first 5 sounds, they take home Green Word cards to sound-blend.</a:t>
            </a:r>
          </a:p>
          <a:p>
            <a:r>
              <a:rPr lang="en-GB" sz="2800" dirty="0" smtClean="0"/>
              <a:t>Children who are still learning Set 1 sounds and learning to blend are given Green Word cards to take home to read.</a:t>
            </a:r>
          </a:p>
          <a:p>
            <a:r>
              <a:rPr lang="en-GB" sz="2800" dirty="0" smtClean="0"/>
              <a:t>These are an important bridge </a:t>
            </a:r>
            <a:r>
              <a:rPr lang="en-US" sz="2800" dirty="0"/>
              <a:t>between Speed Sounds </a:t>
            </a:r>
            <a:r>
              <a:rPr lang="en-US" sz="2800" dirty="0" smtClean="0"/>
              <a:t>1, </a:t>
            </a:r>
            <a:r>
              <a:rPr lang="en-US" sz="2800" dirty="0"/>
              <a:t>blending and </a:t>
            </a:r>
            <a:r>
              <a:rPr lang="en-US" sz="2800" dirty="0" smtClean="0"/>
              <a:t>reading Ditty Books.</a:t>
            </a:r>
            <a:endParaRPr lang="en-GB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7541"/>
          <a:stretch/>
        </p:blipFill>
        <p:spPr>
          <a:xfrm>
            <a:off x="9424155" y="4455419"/>
            <a:ext cx="2767845" cy="2402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36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Early Reading - Ditties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9192" y="2320164"/>
            <a:ext cx="8761412" cy="3416300"/>
          </a:xfrm>
        </p:spPr>
        <p:txBody>
          <a:bodyPr>
            <a:normAutofit/>
          </a:bodyPr>
          <a:lstStyle/>
          <a:p>
            <a:r>
              <a:rPr lang="en-GB" sz="2800" dirty="0" smtClean="0"/>
              <a:t>Once the children have been taught Set 1 Sounds and blending they can take RWI Ditty books home.  The books are </a:t>
            </a:r>
            <a:r>
              <a:rPr lang="en-GB" sz="2800" dirty="0"/>
              <a:t>carefully matched to the sounds they have been </a:t>
            </a:r>
            <a:r>
              <a:rPr lang="en-GB" sz="2800" dirty="0" smtClean="0"/>
              <a:t>taught.</a:t>
            </a:r>
            <a:endParaRPr lang="en-GB" sz="2800" dirty="0"/>
          </a:p>
          <a:p>
            <a:endParaRPr lang="en-GB" sz="2800" dirty="0"/>
          </a:p>
        </p:txBody>
      </p:sp>
      <p:pic>
        <p:nvPicPr>
          <p:cNvPr id="5" name="Picture 8" descr="Read Write Inc. Phonics: Red Ditty Books Mixed Pack of 10 New Editi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13869" y="2320164"/>
            <a:ext cx="2194376" cy="1457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65039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Early Reading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800" dirty="0"/>
              <a:t>The RWI scheme includes storybooks linked to each stage of phonics and provide the children with an opportunity to read at their pace and at their own decoding ability</a:t>
            </a:r>
            <a:r>
              <a:rPr lang="en-GB" sz="2800" dirty="0" smtClean="0"/>
              <a:t>.</a:t>
            </a:r>
          </a:p>
          <a:p>
            <a:endParaRPr lang="en-GB" sz="2800" dirty="0"/>
          </a:p>
          <a:p>
            <a:r>
              <a:rPr lang="en-GB" sz="2800" dirty="0"/>
              <a:t>If children know these sounds they</a:t>
            </a:r>
          </a:p>
          <a:p>
            <a:pPr marL="0" indent="0">
              <a:buNone/>
            </a:pPr>
            <a:r>
              <a:rPr lang="en-GB" sz="2800" dirty="0"/>
              <a:t> can read these books.</a:t>
            </a:r>
          </a:p>
          <a:p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313" y="4401802"/>
            <a:ext cx="5458898" cy="2338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285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Early Reading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81446" y="2867741"/>
            <a:ext cx="7515225" cy="299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076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Reading 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52336" y="2603500"/>
            <a:ext cx="6768141" cy="341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356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Red Words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1667" y="2230012"/>
            <a:ext cx="11410681" cy="3416300"/>
          </a:xfrm>
        </p:spPr>
        <p:txBody>
          <a:bodyPr>
            <a:noAutofit/>
          </a:bodyPr>
          <a:lstStyle/>
          <a:p>
            <a:r>
              <a:rPr lang="en-GB" sz="2400" dirty="0" smtClean="0"/>
              <a:t>Red words are used in the Ditties and Storybooks. </a:t>
            </a:r>
          </a:p>
          <a:p>
            <a:r>
              <a:rPr lang="en-GB" sz="2400" dirty="0" smtClean="0"/>
              <a:t>They are common words with an uncommon spelling e.g. </a:t>
            </a:r>
            <a:r>
              <a:rPr lang="en-GB" sz="2400" i="1" dirty="0" smtClean="0"/>
              <a:t>‘said’ ‘would’ ‘brought’</a:t>
            </a:r>
          </a:p>
          <a:p>
            <a:r>
              <a:rPr lang="en-GB" sz="2400" dirty="0" smtClean="0"/>
              <a:t>They are displayed on a Red Word Wall.</a:t>
            </a:r>
          </a:p>
          <a:p>
            <a:r>
              <a:rPr lang="en-GB" sz="2400" dirty="0" smtClean="0"/>
              <a:t>They contain graphemes that are not on the chart.</a:t>
            </a:r>
          </a:p>
          <a:p>
            <a:r>
              <a:rPr lang="en-GB" sz="2400" dirty="0" smtClean="0"/>
              <a:t>The grey letters how you the ‘grotty’ grapheme.</a:t>
            </a:r>
          </a:p>
          <a:p>
            <a:pPr marL="0" indent="0">
              <a:buNone/>
            </a:pPr>
            <a:r>
              <a:rPr lang="en-GB" sz="2400" b="1" dirty="0" smtClean="0"/>
              <a:t>Red ‘for a while’ Words</a:t>
            </a:r>
          </a:p>
          <a:p>
            <a:r>
              <a:rPr lang="en-GB" sz="2400" dirty="0" smtClean="0"/>
              <a:t>These include grapheme that have not been taught by the time they are needed. As soon as the grapheme has been taught, they turn into Green Words!</a:t>
            </a:r>
          </a:p>
        </p:txBody>
      </p:sp>
      <p:pic>
        <p:nvPicPr>
          <p:cNvPr id="4" name="Picture 6" descr="Read Write Inc.: Red Word Card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46902" y="4644148"/>
            <a:ext cx="1701800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6902" y="3600024"/>
            <a:ext cx="1695450" cy="676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452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Assessment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Every eight weeks </a:t>
            </a:r>
            <a:r>
              <a:rPr lang="en-GB" sz="2800" dirty="0" smtClean="0"/>
              <a:t>children are assessed using </a:t>
            </a:r>
            <a:r>
              <a:rPr lang="en-GB" sz="2800" dirty="0"/>
              <a:t>the RWI sound assessment.  </a:t>
            </a:r>
            <a:r>
              <a:rPr lang="en-GB" sz="2800" dirty="0" smtClean="0"/>
              <a:t>Once assessed, children are organised </a:t>
            </a:r>
            <a:r>
              <a:rPr lang="en-GB" sz="2800" dirty="0"/>
              <a:t>into their phonics groups.   </a:t>
            </a:r>
            <a:endParaRPr lang="en-GB" sz="2800" dirty="0" smtClean="0"/>
          </a:p>
          <a:p>
            <a:r>
              <a:rPr lang="en-GB" sz="2800" dirty="0" smtClean="0"/>
              <a:t>The children are tracked, reassessed and regrouped.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03077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Year 1 Phonics Screening Check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5" y="2603499"/>
            <a:ext cx="9830724" cy="3990483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90000"/>
              </a:lnSpc>
            </a:pPr>
            <a:r>
              <a:rPr lang="en-US" sz="2800" dirty="0"/>
              <a:t>Children in Year 1 throughout the country will be taking part in a phonics screening check during the same week in June.</a:t>
            </a:r>
          </a:p>
          <a:p>
            <a:pPr>
              <a:lnSpc>
                <a:spcPct val="90000"/>
              </a:lnSpc>
            </a:pP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/>
              <a:t>The check is designed to confirm whether individual children have learnt blending to an appropriate standard. </a:t>
            </a:r>
          </a:p>
          <a:p>
            <a:pPr>
              <a:lnSpc>
                <a:spcPct val="90000"/>
              </a:lnSpc>
            </a:pP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/>
              <a:t>The screening check contains 40 words divided into two sections of 20 words. </a:t>
            </a:r>
          </a:p>
          <a:p>
            <a:pPr>
              <a:lnSpc>
                <a:spcPct val="90000"/>
              </a:lnSpc>
            </a:pPr>
            <a:endParaRPr lang="en-US" sz="2800" dirty="0"/>
          </a:p>
          <a:p>
            <a:pPr>
              <a:lnSpc>
                <a:spcPct val="90000"/>
              </a:lnSpc>
            </a:pPr>
            <a:r>
              <a:rPr lang="en-US" sz="2800" dirty="0"/>
              <a:t>Both sections contain a mixture of real words and ‘alien’ words.</a:t>
            </a:r>
          </a:p>
          <a:p>
            <a:endParaRPr lang="en-GB" dirty="0"/>
          </a:p>
        </p:txBody>
      </p:sp>
      <p:pic>
        <p:nvPicPr>
          <p:cNvPr id="4" name="Picture 6" descr="pudd1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87907" y="5053905"/>
            <a:ext cx="1804093" cy="1804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98015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Phonics Screening Materials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www.education.gov.uk/schools/teachingandlearning/assessment/keystage1/a00200415/year-1-phonics-screening-check-materials</a:t>
            </a:r>
            <a:endParaRPr lang="en-US" dirty="0"/>
          </a:p>
          <a:p>
            <a:r>
              <a:rPr lang="en-GB" dirty="0">
                <a:hlinkClick r:id="rId3"/>
              </a:rPr>
              <a:t>https://</a:t>
            </a:r>
            <a:r>
              <a:rPr lang="en-GB" dirty="0" smtClean="0">
                <a:hlinkClick r:id="rId3"/>
              </a:rPr>
              <a:t>www.youtube.com/watch?v=LbKGLJPp6ww</a:t>
            </a:r>
            <a:r>
              <a:rPr lang="en-GB" dirty="0" smtClean="0"/>
              <a:t>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6185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230</TotalTime>
  <Words>848</Words>
  <Application>Microsoft Office PowerPoint</Application>
  <PresentationFormat>Widescreen</PresentationFormat>
  <Paragraphs>99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Century Gothic</vt:lpstr>
      <vt:lpstr>Twinkl Precursive</vt:lpstr>
      <vt:lpstr>Wingdings</vt:lpstr>
      <vt:lpstr>Wingdings 3</vt:lpstr>
      <vt:lpstr>Ion Boardroom</vt:lpstr>
      <vt:lpstr>Read Write Inc. Phonics</vt:lpstr>
      <vt:lpstr>Aims</vt:lpstr>
      <vt:lpstr>Phonics</vt:lpstr>
      <vt:lpstr>Organisation </vt:lpstr>
      <vt:lpstr>Learning Phonics (synthetic)</vt:lpstr>
      <vt:lpstr>My Turn – Your Turn</vt:lpstr>
      <vt:lpstr>Speed Sounds lessons Set 1</vt:lpstr>
      <vt:lpstr>Word Time! Fred Talk </vt:lpstr>
      <vt:lpstr>Saying the sounds</vt:lpstr>
      <vt:lpstr>Perfect Partner Practice</vt:lpstr>
      <vt:lpstr>Word Time! magnetic letters </vt:lpstr>
      <vt:lpstr>Word Time! Fred Fingers</vt:lpstr>
      <vt:lpstr>Sound Books &amp; Green Words</vt:lpstr>
      <vt:lpstr>Early Reading - Ditties </vt:lpstr>
      <vt:lpstr>Early Reading </vt:lpstr>
      <vt:lpstr>Early Reading </vt:lpstr>
      <vt:lpstr>Reading </vt:lpstr>
      <vt:lpstr>Red Words </vt:lpstr>
      <vt:lpstr>Assessment</vt:lpstr>
      <vt:lpstr>Year 1 Phonics Screening Check</vt:lpstr>
      <vt:lpstr>Phonics Screening Materials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 Write Inc. Phonics</dc:title>
  <dc:creator>HP</dc:creator>
  <cp:lastModifiedBy>HP</cp:lastModifiedBy>
  <cp:revision>27</cp:revision>
  <dcterms:created xsi:type="dcterms:W3CDTF">2020-10-05T21:16:42Z</dcterms:created>
  <dcterms:modified xsi:type="dcterms:W3CDTF">2020-10-17T08:54:52Z</dcterms:modified>
</cp:coreProperties>
</file>